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40"/>
  </p:notesMasterIdLst>
  <p:handoutMasterIdLst>
    <p:handoutMasterId r:id="rId41"/>
  </p:handoutMasterIdLst>
  <p:sldIdLst>
    <p:sldId id="277" r:id="rId2"/>
    <p:sldId id="332" r:id="rId3"/>
    <p:sldId id="369" r:id="rId4"/>
    <p:sldId id="368" r:id="rId5"/>
    <p:sldId id="370" r:id="rId6"/>
    <p:sldId id="401" r:id="rId7"/>
    <p:sldId id="371" r:id="rId8"/>
    <p:sldId id="372" r:id="rId9"/>
    <p:sldId id="373" r:id="rId10"/>
    <p:sldId id="374" r:id="rId11"/>
    <p:sldId id="375" r:id="rId12"/>
    <p:sldId id="376" r:id="rId13"/>
    <p:sldId id="403" r:id="rId14"/>
    <p:sldId id="402" r:id="rId15"/>
    <p:sldId id="378" r:id="rId16"/>
    <p:sldId id="379" r:id="rId17"/>
    <p:sldId id="380" r:id="rId18"/>
    <p:sldId id="381" r:id="rId19"/>
    <p:sldId id="404" r:id="rId20"/>
    <p:sldId id="382" r:id="rId21"/>
    <p:sldId id="383" r:id="rId22"/>
    <p:sldId id="405" r:id="rId23"/>
    <p:sldId id="384" r:id="rId24"/>
    <p:sldId id="406" r:id="rId25"/>
    <p:sldId id="385" r:id="rId26"/>
    <p:sldId id="386" r:id="rId27"/>
    <p:sldId id="407" r:id="rId28"/>
    <p:sldId id="408" r:id="rId29"/>
    <p:sldId id="387" r:id="rId30"/>
    <p:sldId id="388" r:id="rId31"/>
    <p:sldId id="409" r:id="rId32"/>
    <p:sldId id="389" r:id="rId33"/>
    <p:sldId id="410" r:id="rId34"/>
    <p:sldId id="390" r:id="rId35"/>
    <p:sldId id="391" r:id="rId36"/>
    <p:sldId id="411" r:id="rId37"/>
    <p:sldId id="413" r:id="rId38"/>
    <p:sldId id="414" r:id="rId39"/>
  </p:sldIdLst>
  <p:sldSz cx="9144000" cy="6858000" type="screen4x3"/>
  <p:notesSz cx="6797675" cy="9926638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6" autoAdjust="0"/>
    <p:restoredTop sz="94671" autoAdjust="0"/>
  </p:normalViewPr>
  <p:slideViewPr>
    <p:cSldViewPr showGuides="1">
      <p:cViewPr>
        <p:scale>
          <a:sx n="60" d="100"/>
          <a:sy n="60" d="100"/>
        </p:scale>
        <p:origin x="-156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245F51-A344-42B6-BAD3-70E3725EA3D6}" type="datetimeFigureOut">
              <a:rPr lang="ar-EG" smtClean="0"/>
              <a:t>28/12/1441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F2A695-77AF-45CA-ACEE-29C0641ED55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21011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0C72DA-9A7E-4F7F-96E2-11F6F21B5D38}" type="datetimeFigureOut">
              <a:rPr lang="ar-EG" smtClean="0"/>
              <a:t>28/12/1441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5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9DDF7B-7256-48FF-B612-76495E25C6F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92823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E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6.wdp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0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338" y="836712"/>
            <a:ext cx="7299822" cy="864096"/>
          </a:xfrm>
        </p:spPr>
        <p:txBody>
          <a:bodyPr>
            <a:noAutofit/>
          </a:bodyPr>
          <a:lstStyle/>
          <a:p>
            <a:pPr marL="182880" algn="ctr"/>
            <a:r>
              <a:rPr lang="ar-EG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e Bold Jut Out" pitchFamily="2" charset="-78"/>
              </a:rPr>
              <a:t>المحاضـــــــــــــــــــــــــــرة الخامسة</a:t>
            </a:r>
            <a:endParaRPr lang="ar-EG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3361" y="1844824"/>
            <a:ext cx="720079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ctr">
              <a:lnSpc>
                <a:spcPct val="150000"/>
              </a:lnSpc>
              <a:spcBef>
                <a:spcPct val="0"/>
              </a:spcBef>
              <a:tabLst>
                <a:tab pos="5832475" algn="l"/>
              </a:tabLst>
            </a:pPr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e Bold Jut Out" pitchFamily="2" charset="-78"/>
              </a:rPr>
              <a:t>الســــــــــــرعـــــة في الآليــــــــــــــات</a:t>
            </a:r>
          </a:p>
          <a:p>
            <a:pPr marL="182880" algn="ctr">
              <a:lnSpc>
                <a:spcPct val="150000"/>
              </a:lnSpc>
              <a:spcBef>
                <a:spcPct val="0"/>
              </a:spcBef>
              <a:tabLst>
                <a:tab pos="5832475" algn="l"/>
              </a:tabLst>
            </a:pPr>
            <a:r>
              <a:rPr lang="ar-EG" sz="4400" b="1" dirty="0" smtClean="0">
                <a:latin typeface="+mj-lt"/>
                <a:ea typeface="+mj-ea"/>
                <a:cs typeface="Simple Bold Jut Out" pitchFamily="2" charset="-78"/>
              </a:rPr>
              <a:t>الفرقة </a:t>
            </a:r>
            <a:r>
              <a:rPr lang="ar-EG" sz="4400" b="1" dirty="0">
                <a:latin typeface="+mj-lt"/>
                <a:ea typeface="+mj-ea"/>
                <a:cs typeface="Simple Bold Jut Out" pitchFamily="2" charset="-78"/>
              </a:rPr>
              <a:t>الثانية </a:t>
            </a:r>
            <a:r>
              <a:rPr lang="ar-EG" sz="4400" b="1" dirty="0">
                <a:latin typeface="Cambria Math" panose="02040503050406030204" pitchFamily="18" charset="0"/>
                <a:ea typeface="Cambria Math" panose="02040503050406030204" pitchFamily="18" charset="0"/>
                <a:cs typeface="Simple Bold Jut Out" pitchFamily="2" charset="-78"/>
              </a:rPr>
              <a:t>–</a:t>
            </a:r>
            <a:r>
              <a:rPr lang="ar-EG" sz="4400" b="1" dirty="0">
                <a:latin typeface="+mj-lt"/>
                <a:ea typeface="+mj-ea"/>
                <a:cs typeface="Simple Bold Jut Out" pitchFamily="2" charset="-78"/>
              </a:rPr>
              <a:t> هندسة زراعية </a:t>
            </a:r>
          </a:p>
          <a:p>
            <a:pPr marL="182880" algn="ctr">
              <a:lnSpc>
                <a:spcPct val="150000"/>
              </a:lnSpc>
              <a:spcBef>
                <a:spcPct val="0"/>
              </a:spcBef>
            </a:pPr>
            <a:r>
              <a:rPr lang="ar-EG" sz="4400" b="1" dirty="0" smtClean="0">
                <a:latin typeface="+mj-lt"/>
                <a:ea typeface="+mj-ea"/>
                <a:cs typeface="Simple Bold Jut Out" pitchFamily="2" charset="-78"/>
              </a:rPr>
              <a:t>العام </a:t>
            </a:r>
            <a:r>
              <a:rPr lang="ar-EG" sz="4400" b="1" dirty="0">
                <a:latin typeface="+mj-lt"/>
                <a:ea typeface="+mj-ea"/>
                <a:cs typeface="Simple Bold Jut Out" pitchFamily="2" charset="-78"/>
              </a:rPr>
              <a:t>الجامعي 2020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Simple Bold Jut Out" pitchFamily="2" charset="-78"/>
              </a:rPr>
              <a:t>/</a:t>
            </a:r>
            <a:r>
              <a:rPr lang="ar-EG" sz="4400" b="1" dirty="0">
                <a:latin typeface="+mj-lt"/>
                <a:ea typeface="+mj-ea"/>
                <a:cs typeface="Simple Bold Jut Out" pitchFamily="2" charset="-78"/>
              </a:rPr>
              <a:t> </a:t>
            </a:r>
            <a:r>
              <a:rPr lang="ar-EG" sz="4400" b="1" dirty="0" smtClean="0">
                <a:latin typeface="+mj-lt"/>
                <a:ea typeface="+mj-ea"/>
                <a:cs typeface="Simple Bold Jut Out" pitchFamily="2" charset="-78"/>
              </a:rPr>
              <a:t>2021م</a:t>
            </a:r>
            <a:endParaRPr lang="en-US" sz="4400" b="1" dirty="0">
              <a:latin typeface="+mj-lt"/>
              <a:ea typeface="+mj-ea"/>
              <a:cs typeface="Simple Bold Jut O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18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موضع ونوع المراكز اللحظية لبعض الآليات البسيطة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" t="1322" r="3312" b="2080"/>
          <a:stretch/>
        </p:blipFill>
        <p:spPr bwMode="auto">
          <a:xfrm>
            <a:off x="2627784" y="1052736"/>
            <a:ext cx="4608512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53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algn="ctr"/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نظرية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Aronhold Kennedy’s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479634" y="2663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alt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3940" r="5005"/>
          <a:stretch/>
        </p:blipFill>
        <p:spPr bwMode="auto">
          <a:xfrm>
            <a:off x="1115616" y="1835983"/>
            <a:ext cx="2178050" cy="2393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19872" y="1052736"/>
            <a:ext cx="54726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تنص النظرية على أنه لو أن هناك ثلاثة أجسام أو وصلات حركية تتحرك بالنسبة لبعضها البعض فإن تلك الأجسام تكون لها ثلاثة مراكز لحظية تقع جميعها علىى خط مستقيم.</a:t>
            </a:r>
            <a:r>
              <a:rPr lang="ar-EG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الشكل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المقابل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يوضح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ثلاث وصلات حركية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(A , B , and C)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توجد بينهم حركة نسبية وعدد المراكز اللحظية طبقا لمعادلة تقدير المراكز اللحظية يساوي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3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مراكز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ومن هندسة الشكل نلاحظ أن المركزين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اللحظيين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</a:t>
            </a:r>
            <a:r>
              <a:rPr lang="en-US" sz="28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I</a:t>
            </a:r>
            <a:r>
              <a:rPr lang="en-US" sz="28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ab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and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I</a:t>
            </a:r>
            <a:r>
              <a:rPr lang="en-US" sz="2800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ac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)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عند نقطة الإتصال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(A with B)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ونقطة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إتصال        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(A with C)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على الترتيب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هما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من النوع المستديم وتبعا لنظرية كينيدي فإن المركز اللحظي الثالث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I</a:t>
            </a:r>
            <a:r>
              <a:rPr lang="en-US" sz="2800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bc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)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لابد أن يكون على الخط الواصل بين المركزين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اللحظيين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I</a:t>
            </a:r>
            <a:r>
              <a:rPr lang="en-US" sz="2800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ab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and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I</a:t>
            </a:r>
            <a:r>
              <a:rPr lang="en-US" sz="2800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ac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)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.</a:t>
            </a:r>
            <a:endParaRPr lang="en-US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3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096" y="237517"/>
            <a:ext cx="8136904" cy="792088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تقدير </a:t>
            </a:r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مواقع المراكز اللحظية في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الآلية رباعية الأضلاع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052736"/>
            <a:ext cx="756084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SzPts val="1800"/>
              <a:buFont typeface="+mj-lt"/>
              <a:buAutoNum type="arabicPeriod"/>
            </a:pP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حساب عدد المراكز اللحظية باستخدام معادلة تقديرها وحيث أن عدد الوصلات الحركية للآلية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n = 4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، فإن عدد المراكز اللحظية يساوي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N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= 6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.</a:t>
            </a:r>
          </a:p>
          <a:p>
            <a:pPr marL="457200" lvl="0" indent="-457200" algn="just">
              <a:lnSpc>
                <a:spcPct val="120000"/>
              </a:lnSpc>
              <a:buSzPts val="1800"/>
              <a:buFont typeface="+mj-lt"/>
              <a:buAutoNum type="arabicPeriod"/>
            </a:pP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عمل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قائمة بالمراكز اللحظية للآلية كما يلي:</a:t>
            </a:r>
            <a:endParaRPr lang="en-US" sz="16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58542"/>
              </p:ext>
            </p:extLst>
          </p:nvPr>
        </p:nvGraphicFramePr>
        <p:xfrm>
          <a:off x="3159437" y="2564904"/>
          <a:ext cx="3545205" cy="1368152"/>
        </p:xfrm>
        <a:graphic>
          <a:graphicData uri="http://schemas.openxmlformats.org/drawingml/2006/table">
            <a:tbl>
              <a:tblPr rtl="1" firstRow="1" firstCol="1" bandRow="1"/>
              <a:tblGrid>
                <a:gridCol w="584200"/>
                <a:gridCol w="584200"/>
                <a:gridCol w="584200"/>
                <a:gridCol w="584200"/>
                <a:gridCol w="1208405"/>
              </a:tblGrid>
              <a:tr h="342038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الوصلات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14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34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23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عدد المراكز اللحظية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 Math"/>
                          <a:ea typeface="Calibri"/>
                          <a:cs typeface="Sakkal Majalla"/>
                        </a:rPr>
                        <a:t>N=6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43608" y="3842125"/>
            <a:ext cx="7848872" cy="246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30000"/>
              </a:lnSpc>
              <a:buSzPct val="100000"/>
              <a:buFont typeface="+mj-lt"/>
              <a:buAutoNum type="arabicPeriod" startAt="3"/>
            </a:pP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تحديد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نوعية ومواقع المراكز</a:t>
            </a:r>
            <a:r>
              <a:rPr lang="ar-EG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اللحظية الأولية (الثابتة والمستديمة)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وذلك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عن طريق هندسة الشكل للآلية وكذلك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بواسطة نوعية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المزدوجات التي تتكون منها الآلية. وحيث أن الآلية الرباعية تتكون من أربع مزدوجات دوارة ، فإن عدد المراكز اللحظية الأولية تساوي أربعة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تصنف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إلى مركزين ثابتين (من هندسة الشكل لأن الوصلة رقم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ثابتة)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ومركزين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مستديمين والمواقع لتلك المراكز الأربعة تقع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عند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مراكز بنزات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التوصيل.</a:t>
            </a:r>
            <a:endParaRPr lang="en-US" sz="16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9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864096"/>
          </a:xfrm>
        </p:spPr>
        <p:txBody>
          <a:bodyPr>
            <a:normAutofit/>
          </a:bodyPr>
          <a:lstStyle/>
          <a:p>
            <a:pPr marL="182880" algn="ctr"/>
            <a:r>
              <a:rPr lang="ar-EG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تقدير مواقع المراكز </a:t>
            </a:r>
            <a:r>
              <a:rPr lang="ar-EG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اللحظية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163" t="10028" r="1621" b="2234"/>
          <a:stretch/>
        </p:blipFill>
        <p:spPr bwMode="auto">
          <a:xfrm>
            <a:off x="1115616" y="1628801"/>
            <a:ext cx="7704856" cy="3528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79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24328" cy="792088"/>
          </a:xfrm>
        </p:spPr>
        <p:txBody>
          <a:bodyPr>
            <a:normAutofit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تقدير </a:t>
            </a:r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مواقع المراكز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اللحظية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8078" y="1052736"/>
            <a:ext cx="753239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30000"/>
              </a:lnSpc>
              <a:buSzPct val="100000"/>
              <a:buFont typeface="+mj-lt"/>
              <a:buAutoNum type="arabicPeriod" startAt="4"/>
            </a:pP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تحديد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نوعية ومواقع باقي المراكز اللحظية والتي يطلق عليها المراكز اللحظية الثانوية (الغير ثابتة والغير مستديمة) ويتم ذلك بإستخدام نظرية كينيدي وعن طريق رسم تخطيط دائري كالموضح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بالشكل السابق. </a:t>
            </a:r>
          </a:p>
          <a:p>
            <a:pPr marL="457200" lvl="0" indent="-457200" algn="just">
              <a:lnSpc>
                <a:spcPct val="130000"/>
              </a:lnSpc>
              <a:buSzPct val="100000"/>
              <a:buFont typeface="+mj-lt"/>
              <a:buAutoNum type="arabicPeriod" startAt="4"/>
            </a:pP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في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التخطيط الدائري يتم تحديد النقاط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(1-2-3-4)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على محيط الدائرة ثم توصل النقاط كما هو موضح بالشكل بواسطة خطوط صلبة لتعيين المراكز اللحظية الأولية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(I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12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, I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23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, I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34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, and I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14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)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.</a:t>
            </a:r>
          </a:p>
          <a:p>
            <a:pPr marL="457200" lvl="0" indent="-457200" algn="just">
              <a:lnSpc>
                <a:spcPct val="130000"/>
              </a:lnSpc>
              <a:buSzPct val="100000"/>
              <a:buFont typeface="+mj-lt"/>
              <a:buAutoNum type="arabicPeriod" startAt="4"/>
            </a:pP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وطبقا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لنظرية كينيدي يتم توصيل النقطتين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(1 with 3)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بحيث يشكل الخط الواصل بينهما مثلثين متجاورين في التخطيط الدائري ويتم الحصول على المركز اللحظي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(I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13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)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إذا كان مطلوب تقديره في الآلية أو يمكن إهماله. وبنفس الطريقة يتم الحصول على المركز اللحظي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(I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24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)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عن توصيل النقطتين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(2 with 4)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بواسطة خط ذو نقاط متقطعة كما هو موضح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بالشكل السابق.</a:t>
            </a:r>
            <a:endParaRPr lang="en-US" sz="16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0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تمرين محلول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1124744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>
              <a:lnSpc>
                <a:spcPct val="120000"/>
              </a:lnSpc>
            </a:pP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المطلوب تعيين كل المراكز اللحظية لآلية المرفق والمنزلق بالأبعاد الموضحة على الرسم في الشكل التالي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إذا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علمت أن: طول المرفق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100 mm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- طول ذراع التوصيل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400 mm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- المرفق يدور مع عقارب الساعة بسرعة زاوية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10 rad/s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. ثم إحسب كلا من: سرعة المنزلق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 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-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السرعة الزاوية لذراع التوصيل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AB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.</a:t>
            </a:r>
            <a:endParaRPr lang="en-US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595" t="7033" b="7695"/>
          <a:stretch/>
        </p:blipFill>
        <p:spPr bwMode="auto">
          <a:xfrm>
            <a:off x="2411760" y="3933056"/>
            <a:ext cx="5184576" cy="2061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86409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الحــــــــــل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5616" y="1402292"/>
                <a:ext cx="7560840" cy="4413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30000"/>
                  </a:lnSpc>
                  <a:buFont typeface="Wingdings"/>
                  <a:buChar char=""/>
                </a:pPr>
                <a:r>
                  <a:rPr lang="ar-EG" sz="2400" b="1" dirty="0">
                    <a:latin typeface="Cambria Math"/>
                    <a:ea typeface="Calibri"/>
                    <a:cs typeface="Sakkal Majalla"/>
                  </a:rPr>
                  <a:t>المعطيات:</a:t>
                </a:r>
                <a:endParaRPr lang="en-US" sz="1600" b="1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948690" algn="ctr">
                  <a:lnSpc>
                    <a:spcPct val="130000"/>
                  </a:lnSpc>
                </a:pP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(OB = 100 mm ; AB = 400 mm ; </a:t>
                </a:r>
                <a:r>
                  <a:rPr lang="en-US" sz="2400" dirty="0">
                    <a:effectLst/>
                    <a:latin typeface="Calibri"/>
                    <a:ea typeface="Calibri"/>
                    <a:cs typeface="Arial"/>
                    <a:sym typeface="Symbol"/>
                  </a:rPr>
                  <a:t></a:t>
                </a:r>
                <a:r>
                  <a:rPr lang="en-US" sz="2400" baseline="-25000" dirty="0">
                    <a:effectLst/>
                    <a:latin typeface="Cambria Math"/>
                    <a:ea typeface="Calibri"/>
                    <a:cs typeface="Sakkal Majalla"/>
                  </a:rPr>
                  <a:t>OB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 = 10 rad/s)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lvl="0" indent="-342900" algn="just">
                  <a:lnSpc>
                    <a:spcPct val="130000"/>
                  </a:lnSpc>
                  <a:buSzPct val="100000"/>
                  <a:buFont typeface="+mj-lt"/>
                  <a:buAutoNum type="arabicPeriod"/>
                </a:pPr>
                <a:r>
                  <a:rPr lang="ar-EG" sz="2400" b="1" dirty="0">
                    <a:effectLst/>
                    <a:latin typeface="Cambria Math"/>
                    <a:ea typeface="Calibri"/>
                    <a:cs typeface="Sakkal Majalla"/>
                  </a:rPr>
                  <a:t>تقدير السرعة الخطية للمرفق </a:t>
                </a:r>
                <a:r>
                  <a:rPr lang="en-US" sz="2000" b="1" dirty="0">
                    <a:effectLst/>
                    <a:latin typeface="Cambria Math"/>
                    <a:ea typeface="Calibri"/>
                    <a:cs typeface="Sakkal Majalla"/>
                  </a:rPr>
                  <a:t>OB</a:t>
                </a:r>
                <a:endParaRPr lang="en-US" sz="1600" b="1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733425"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∵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𝑂𝐵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𝑂𝐵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×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𝑂𝐵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57200"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∴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𝑂𝐵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10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×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0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.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1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1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𝑚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/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𝑠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57200" lvl="0" indent="-457200" algn="just">
                  <a:lnSpc>
                    <a:spcPct val="130000"/>
                  </a:lnSpc>
                  <a:buSzPct val="100000"/>
                  <a:buFont typeface="+mj-lt"/>
                  <a:buAutoNum type="arabicPeriod" startAt="2"/>
                </a:pPr>
                <a:r>
                  <a:rPr lang="ar-EG" sz="2400" b="1" dirty="0">
                    <a:effectLst/>
                    <a:latin typeface="Cambria Math"/>
                    <a:ea typeface="Calibri"/>
                    <a:cs typeface="Sakkal Majalla"/>
                  </a:rPr>
                  <a:t>تعيين المراكز اللحظية للآلية</a:t>
                </a:r>
                <a:endParaRPr lang="en-US" sz="1600" b="1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257300" lvl="2" indent="-342900" algn="just">
                  <a:lnSpc>
                    <a:spcPct val="130000"/>
                  </a:lnSpc>
                  <a:buFont typeface="Wingdings"/>
                  <a:buChar char=""/>
                </a:pP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حيث أن آلية المرفق والمنزلق هي تطور للآلية رباعية الأضلاع ، لذا فإن عدد وصلاتها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n = 4</a:t>
                </a:r>
                <a:r>
                  <a:rPr lang="en-US" sz="24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>
                    <a:latin typeface="Cambria Math"/>
                    <a:ea typeface="Calibri"/>
                    <a:cs typeface="Sakkal Majalla"/>
                  </a:rPr>
                  <a:t>وبالتالي فإن عدد المراكز اللحظية لها </a:t>
                </a:r>
                <a:r>
                  <a:rPr lang="en-US" sz="2400" dirty="0">
                    <a:latin typeface="Cambria Math"/>
                    <a:ea typeface="Calibri"/>
                    <a:cs typeface="Sakkal Majalla"/>
                  </a:rPr>
                  <a:t>N = 6</a:t>
                </a:r>
              </a:p>
              <a:p>
                <a:pPr marL="1257300" lvl="2" indent="-342900" algn="just">
                  <a:lnSpc>
                    <a:spcPct val="130000"/>
                  </a:lnSpc>
                  <a:buFont typeface="Wingdings"/>
                  <a:buChar char=""/>
                </a:pPr>
                <a:r>
                  <a:rPr lang="ar-EG" sz="2400" dirty="0">
                    <a:latin typeface="Cambria Math"/>
                    <a:ea typeface="Calibri"/>
                    <a:cs typeface="Sakkal Majalla"/>
                  </a:rPr>
                  <a:t>جدولة البيانات للمراكز اللحظية </a:t>
                </a:r>
                <a:endParaRPr lang="en-US" sz="2400" dirty="0">
                  <a:latin typeface="Cambria Math"/>
                  <a:ea typeface="Calibri"/>
                  <a:cs typeface="Sakkal Majalla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02292"/>
                <a:ext cx="7560840" cy="4413516"/>
              </a:xfrm>
              <a:prstGeom prst="rect">
                <a:avLst/>
              </a:prstGeom>
              <a:blipFill rotWithShape="1">
                <a:blip r:embed="rId2"/>
                <a:stretch>
                  <a:fillRect l="-2177" r="-1371" b="-207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7606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2780928"/>
            <a:ext cx="7632848" cy="398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30000"/>
              </a:lnSpc>
              <a:spcBef>
                <a:spcPts val="600"/>
              </a:spcBef>
              <a:buFont typeface="Wingdings"/>
              <a:buChar char=""/>
            </a:pPr>
            <a:r>
              <a:rPr lang="ar-EG" sz="2800" b="1" dirty="0">
                <a:latin typeface="Cambria Math"/>
                <a:ea typeface="Calibri"/>
                <a:cs typeface="Sakkal Majalla"/>
              </a:rPr>
              <a:t>تعيين المراكز اللحظية الأولية من هندسة الشكل للآلية</a:t>
            </a:r>
            <a:endParaRPr lang="en-US" sz="2800" b="1" dirty="0">
              <a:latin typeface="Cambria Math"/>
              <a:ea typeface="Calibri"/>
              <a:cs typeface="Sakkal Majalla"/>
            </a:endParaRPr>
          </a:p>
          <a:p>
            <a:pPr lvl="1" algn="just">
              <a:lnSpc>
                <a:spcPct val="130000"/>
              </a:lnSpc>
            </a:pPr>
            <a:r>
              <a:rPr lang="en-US" sz="2800" dirty="0">
                <a:latin typeface="Cambria Math"/>
                <a:ea typeface="Calibri"/>
                <a:cs typeface="Sakkal Majalla"/>
              </a:rPr>
              <a:t> </a:t>
            </a:r>
            <a:r>
              <a:rPr lang="en-US" sz="2800" dirty="0" smtClean="0">
                <a:latin typeface="Cambria Math"/>
                <a:ea typeface="Calibri"/>
                <a:cs typeface="Sakkal Majalla"/>
                <a:sym typeface="Symbol"/>
              </a:rPr>
              <a:t></a:t>
            </a:r>
            <a:r>
              <a:rPr lang="en-US" sz="2800" dirty="0" smtClean="0">
                <a:latin typeface="Cambria Math"/>
                <a:ea typeface="Calibri"/>
                <a:cs typeface="Sakkal Majalla"/>
              </a:rPr>
              <a:t>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المراكز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اللحظية الثابتة والمستديمة هي: 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(I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12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, 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23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, and 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34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)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.</a:t>
            </a:r>
            <a:endParaRPr lang="en-US" sz="2800" dirty="0">
              <a:latin typeface="Cambria Math"/>
              <a:ea typeface="Calibri"/>
              <a:cs typeface="Sakkal Majalla"/>
            </a:endParaRPr>
          </a:p>
          <a:p>
            <a:pPr lvl="1" algn="just">
              <a:lnSpc>
                <a:spcPct val="130000"/>
              </a:lnSpc>
            </a:pPr>
            <a:r>
              <a:rPr lang="ar-EG" sz="2800" b="1" dirty="0">
                <a:latin typeface="Cambria Math"/>
                <a:ea typeface="Calibri"/>
                <a:cs typeface="Sakkal Majalla"/>
              </a:rPr>
              <a:t>ملحوظة: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آلية المرفق والمنزلق تتكون من ثلاث مزدوجات دوارة ومزدوجة منزلقة ، لذا فإن عدد المراكز اللحظية الأولية لها سوف يكون ثلاثة مراكز فقط وهذا يرجع إلى أن المنزلق (الوصلة رقم 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4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) يتحرك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على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سطح مستقيم الذي تمثله الوصلة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رقم</a:t>
            </a:r>
            <a:r>
              <a:rPr lang="en-US" sz="2800" dirty="0" smtClean="0">
                <a:latin typeface="Cambria Math"/>
                <a:ea typeface="Calibri"/>
                <a:cs typeface="Sakkal Majalla"/>
              </a:rPr>
              <a:t>(1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)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 وبالتالي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فإن المركز اللحظي 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(I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14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)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سوف يكون لانهائي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.</a:t>
            </a:r>
            <a:endParaRPr lang="en-US" sz="2800" dirty="0">
              <a:latin typeface="Cambria Math"/>
              <a:ea typeface="Calibri"/>
              <a:cs typeface="Sakkal Majall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926736"/>
              </p:ext>
            </p:extLst>
          </p:nvPr>
        </p:nvGraphicFramePr>
        <p:xfrm>
          <a:off x="1835696" y="980728"/>
          <a:ext cx="5832648" cy="1743456"/>
        </p:xfrm>
        <a:graphic>
          <a:graphicData uri="http://schemas.openxmlformats.org/drawingml/2006/table">
            <a:tbl>
              <a:tblPr rtl="1" firstRow="1" firstCol="1" bandRow="1"/>
              <a:tblGrid>
                <a:gridCol w="961138"/>
                <a:gridCol w="961138"/>
                <a:gridCol w="961138"/>
                <a:gridCol w="961138"/>
                <a:gridCol w="1988096"/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4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3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1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الوصلات</a:t>
                      </a:r>
                      <a:endParaRPr lang="en-US" sz="18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05"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34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23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24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12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13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14</a:t>
                      </a:r>
                      <a:endParaRPr lang="en-US" sz="1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عدد المراكز اللحظية</a:t>
                      </a:r>
                      <a:endParaRPr lang="en-US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a:t>N=6</a:t>
                      </a:r>
                      <a:endParaRPr lang="en-US" sz="16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3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5798" y="260648"/>
            <a:ext cx="7124328" cy="72008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9246" y="980728"/>
            <a:ext cx="7573234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Wingdings"/>
              <a:buChar char=""/>
            </a:pPr>
            <a:r>
              <a:rPr lang="ar-EG" sz="2800" dirty="0">
                <a:latin typeface="Cambria Math"/>
                <a:ea typeface="Calibri"/>
                <a:cs typeface="Sakkal Majalla"/>
              </a:rPr>
              <a:t>تعيين المراكز اللحظية الثانوية باستخدام نظرية كينيدي وعن طريق رسم المضلع الدائري الموضح بالشكل التالي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:</a:t>
            </a:r>
            <a:endParaRPr lang="ar-EG" dirty="0" smtClean="0">
              <a:latin typeface="Calibri"/>
              <a:ea typeface="Calibri"/>
              <a:cs typeface="Arial"/>
            </a:endParaRPr>
          </a:p>
          <a:p>
            <a:pPr lvl="1" algn="just">
              <a:lnSpc>
                <a:spcPct val="130000"/>
              </a:lnSpc>
            </a:pPr>
            <a:r>
              <a:rPr lang="en-US" sz="2800" dirty="0" smtClean="0">
                <a:latin typeface="Sakkal Majalla"/>
                <a:ea typeface="Calibri"/>
                <a:cs typeface="Arial"/>
              </a:rPr>
              <a:t> </a:t>
            </a:r>
            <a:r>
              <a:rPr lang="en-US" sz="2800" b="1" dirty="0">
                <a:latin typeface="Cambria Math"/>
                <a:ea typeface="Calibri"/>
                <a:cs typeface="Sakkal Majalla"/>
                <a:sym typeface="Symbol"/>
              </a:rPr>
              <a:t>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المراكز اللحظية الغير ثابتة والغير مستديمة هي: 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(I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13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 and 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24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)</a:t>
            </a:r>
            <a:r>
              <a:rPr lang="en-US" sz="2800" dirty="0">
                <a:latin typeface="Sakkal Majalla"/>
                <a:ea typeface="Calibri"/>
                <a:cs typeface="Arial"/>
              </a:rPr>
              <a:t> 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1" y="2897537"/>
            <a:ext cx="3528391" cy="34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5798" y="260648"/>
            <a:ext cx="7124328" cy="72008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2282" y="1196752"/>
            <a:ext cx="41764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50000"/>
              </a:lnSpc>
              <a:buFont typeface="+mj-lt"/>
              <a:buAutoNum type="arabicPeriod" startAt="3"/>
            </a:pPr>
            <a:r>
              <a:rPr lang="ar-EG" sz="2800" dirty="0" smtClean="0">
                <a:latin typeface="Cambria Math"/>
                <a:ea typeface="Calibri"/>
                <a:cs typeface="Sakkal Majalla"/>
              </a:rPr>
              <a:t>رسم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الآلية بمقياس رسم مناسب وتمثيل موضع المراكز اللحظية على الرسم:</a:t>
            </a:r>
          </a:p>
          <a:p>
            <a:pPr lvl="1" algn="just">
              <a:lnSpc>
                <a:spcPct val="150000"/>
              </a:lnSpc>
            </a:pPr>
            <a:r>
              <a:rPr lang="ar-EG" sz="2800" dirty="0" smtClean="0">
                <a:latin typeface="Cambria Math"/>
                <a:ea typeface="Calibri"/>
                <a:cs typeface="Sakkal Majalla"/>
              </a:rPr>
              <a:t>من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الشكل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المقابل وعن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طريق القياس يمكن تقدير كلا من:</a:t>
            </a:r>
          </a:p>
          <a:p>
            <a:pPr lvl="0" algn="ctr">
              <a:lnSpc>
                <a:spcPct val="150000"/>
              </a:lnSpc>
            </a:pPr>
            <a:r>
              <a:rPr lang="en-US" sz="2800" dirty="0">
                <a:latin typeface="Cambria Math"/>
                <a:ea typeface="Calibri"/>
                <a:cs typeface="Sakkal Majalla"/>
              </a:rPr>
              <a:t>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13A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 = 460 mm = 0.46 m</a:t>
            </a:r>
          </a:p>
          <a:p>
            <a:pPr lvl="0" algn="ctr">
              <a:lnSpc>
                <a:spcPct val="150000"/>
              </a:lnSpc>
            </a:pPr>
            <a:r>
              <a:rPr lang="en-US" sz="2800" dirty="0">
                <a:latin typeface="Cambria Math"/>
                <a:ea typeface="Calibri"/>
                <a:cs typeface="Sakkal Majalla"/>
              </a:rPr>
              <a:t>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13B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 = 560 mm = 0.56 m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598" t="2367" r="2598"/>
          <a:stretch/>
        </p:blipFill>
        <p:spPr bwMode="auto">
          <a:xfrm>
            <a:off x="1259631" y="1484784"/>
            <a:ext cx="3456385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58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115212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أولا: طريقة المركز اللحظي</a:t>
            </a:r>
            <a:b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الحركة اللحظية للوصلة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1412776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>
              <a:lnSpc>
                <a:spcPct val="150000"/>
              </a:lnSpc>
            </a:pPr>
            <a:r>
              <a:rPr lang="ar-EG" sz="2400" dirty="0">
                <a:latin typeface="Calibri"/>
                <a:ea typeface="Calibri"/>
                <a:cs typeface="Sakkal Majalla"/>
              </a:rPr>
              <a:t>الوصلات الحركية في الآليات عندما تتحرك حركة لحظية ، فإن هذه الحركة إما أن تكون إنتقالية أو دورانية ومن أمثلة تلك الحركات حركة العجلة لسيارة على سطح التربة أو التدحرج لكرة على سطح الأرض بشرط عدم حدوث إنزلاق. الشكل </a:t>
            </a:r>
            <a:r>
              <a:rPr lang="ar-EG" sz="2400" dirty="0" smtClean="0">
                <a:latin typeface="Calibri"/>
                <a:ea typeface="Calibri"/>
                <a:cs typeface="Sakkal Majalla"/>
              </a:rPr>
              <a:t>التالي يوضح </a:t>
            </a:r>
            <a:r>
              <a:rPr lang="ar-EG" sz="2400" dirty="0">
                <a:latin typeface="Calibri"/>
                <a:ea typeface="Calibri"/>
                <a:cs typeface="Sakkal Majalla"/>
              </a:rPr>
              <a:t>الحركة اللحظية لوصلة </a:t>
            </a:r>
            <a:r>
              <a:rPr lang="ar-EG" sz="2400" dirty="0">
                <a:latin typeface="Cambria Math"/>
                <a:ea typeface="Calibri"/>
                <a:cs typeface="Sakkal Majalla"/>
              </a:rPr>
              <a:t>صلبة </a:t>
            </a:r>
            <a:r>
              <a:rPr lang="en-US" sz="2000" dirty="0">
                <a:latin typeface="Cambria Math"/>
                <a:ea typeface="Calibri"/>
                <a:cs typeface="Sakkal Majalla"/>
              </a:rPr>
              <a:t>AB</a:t>
            </a:r>
            <a:r>
              <a:rPr lang="en-US" sz="2000" dirty="0">
                <a:latin typeface="Sakkal Majalla"/>
                <a:ea typeface="Calibri"/>
                <a:cs typeface="Arial"/>
              </a:rPr>
              <a:t> </a:t>
            </a:r>
            <a:r>
              <a:rPr lang="ar-EG" sz="2000" dirty="0" smtClean="0">
                <a:latin typeface="Sakkal Majalla"/>
                <a:ea typeface="Calibri"/>
                <a:cs typeface="Arial"/>
              </a:rPr>
              <a:t> </a:t>
            </a:r>
            <a:r>
              <a:rPr lang="ar-EG" sz="2400" dirty="0" smtClean="0">
                <a:latin typeface="Cambria Math"/>
                <a:ea typeface="Calibri"/>
                <a:cs typeface="Sakkal Majalla"/>
              </a:rPr>
              <a:t>والتي </a:t>
            </a:r>
            <a:r>
              <a:rPr lang="ar-EG" sz="2400" dirty="0">
                <a:latin typeface="Cambria Math"/>
                <a:ea typeface="Calibri"/>
                <a:cs typeface="Sakkal Majalla"/>
              </a:rPr>
              <a:t>تجمع بين الحركة الدورانية والحركة الإنتقالية.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" t="6160" r="1010" b="11631"/>
          <a:stretch/>
        </p:blipFill>
        <p:spPr bwMode="auto">
          <a:xfrm>
            <a:off x="2559028" y="4275100"/>
            <a:ext cx="4095750" cy="2078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6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19672" y="1052736"/>
                <a:ext cx="6552728" cy="5045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20000"/>
                  </a:lnSpc>
                  <a:buSzPts val="1800"/>
                  <a:buFont typeface="+mj-lt"/>
                  <a:buAutoNum type="arabicPeriod" startAt="4"/>
                </a:pPr>
                <a:r>
                  <a:rPr lang="ar-EG" sz="2400" b="1" dirty="0">
                    <a:latin typeface="Cambria Math"/>
                    <a:ea typeface="Calibri"/>
                    <a:cs typeface="Sakkal Majalla"/>
                  </a:rPr>
                  <a:t>حساب سرعة </a:t>
                </a:r>
                <a:r>
                  <a:rPr lang="ar-EG" sz="2400" b="1" dirty="0" smtClean="0">
                    <a:latin typeface="Cambria Math"/>
                    <a:ea typeface="Calibri"/>
                    <a:cs typeface="Sakkal Majalla"/>
                  </a:rPr>
                  <a:t>المنزلق  </a:t>
                </a:r>
                <a:r>
                  <a:rPr lang="en-US" b="1" dirty="0">
                    <a:effectLst/>
                    <a:latin typeface="Cambria Math"/>
                    <a:ea typeface="Calibri"/>
                    <a:cs typeface="Sakkal Majalla"/>
                  </a:rPr>
                  <a:t>A</a:t>
                </a:r>
                <a:endParaRPr lang="en-US" sz="1400" b="1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092200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∵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𝐴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𝐵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092200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∴ 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A</m:t>
                          </m:r>
                        </m:sub>
                      </m:sSub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𝐵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1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×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0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.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46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0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.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56</m:t>
                          </m:r>
                        </m:den>
                      </m:f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Arial"/>
                        </a:rPr>
                        <m:t>0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Arial"/>
                        </a:rPr>
                        <m:t>.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Arial"/>
                        </a:rPr>
                        <m:t>82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Arial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Arial"/>
                        </a:rPr>
                        <m:t>𝑚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Arial"/>
                        </a:rPr>
                        <m:t>/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Arial"/>
                        </a:rPr>
                        <m:t>𝑠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indent="-342900" algn="just">
                  <a:lnSpc>
                    <a:spcPct val="120000"/>
                  </a:lnSpc>
                  <a:buSzPts val="1800"/>
                  <a:buFont typeface="+mj-lt"/>
                  <a:buAutoNum type="arabicPeriod" startAt="5"/>
                </a:pPr>
                <a:r>
                  <a:rPr lang="ar-EG" sz="2400" b="1" dirty="0">
                    <a:latin typeface="Cambria Math"/>
                    <a:ea typeface="Calibri"/>
                    <a:cs typeface="Sakkal Majalla"/>
                  </a:rPr>
                  <a:t>حساب السرعة الزاوية لذراع التوصيل </a:t>
                </a:r>
                <a:r>
                  <a:rPr lang="en-US" sz="2000" b="1" dirty="0">
                    <a:latin typeface="Cambria Math"/>
                    <a:ea typeface="Calibri"/>
                    <a:cs typeface="Sakkal Majalla"/>
                  </a:rPr>
                  <a:t>AB</a:t>
                </a:r>
              </a:p>
              <a:p>
                <a:pPr marL="1092200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∵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13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A</m:t>
                          </m:r>
                        </m:den>
                      </m:f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13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B</m:t>
                          </m:r>
                        </m:den>
                      </m:f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AB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092200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∴ 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AB</m:t>
                          </m:r>
                        </m:sub>
                      </m:sSub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13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B</m:t>
                          </m:r>
                        </m:den>
                      </m:f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0</m:t>
                          </m:r>
                          <m: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.</m:t>
                          </m:r>
                          <m:r>
                            <a:rPr lang="en-US" sz="24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56</m:t>
                          </m:r>
                        </m:den>
                      </m:f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=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1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.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78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rad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s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052736"/>
                <a:ext cx="6552728" cy="5045740"/>
              </a:xfrm>
              <a:prstGeom prst="rect">
                <a:avLst/>
              </a:prstGeom>
              <a:blipFill rotWithShape="1">
                <a:blip r:embed="rId2"/>
                <a:stretch>
                  <a:fillRect r="-74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24328" cy="1080120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طريقة السرعة النسبية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النسبية لجسمين يتحركان في خطوط متوازية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29" t="2758" r="1594" b="17279"/>
          <a:stretch/>
        </p:blipFill>
        <p:spPr bwMode="auto">
          <a:xfrm>
            <a:off x="1907704" y="1392135"/>
            <a:ext cx="5832648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87624" y="3583385"/>
                <a:ext cx="7632848" cy="294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77190" algn="just"/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السرعة النسبية </a:t>
                </a:r>
                <a:r>
                  <a:rPr lang="ar-EG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للجسم 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بالنسبة للجسم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تحسب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رياضيا كما يلي: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377190" algn="ctr"/>
                <a:r>
                  <a:rPr lang="en-US" sz="28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V</a:t>
                </a:r>
                <a:r>
                  <a:rPr lang="en-US" sz="2800" i="1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AB</a:t>
                </a:r>
                <a:r>
                  <a:rPr lang="en-US" sz="28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= Vector Difference of V</a:t>
                </a:r>
                <a:r>
                  <a:rPr lang="en-US" sz="2800" i="1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r>
                  <a:rPr lang="en-US" sz="28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and V</a:t>
                </a:r>
                <a:r>
                  <a:rPr lang="en-US" sz="2800" i="1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37719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𝐴𝐵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= 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800" i="1" baseline="-250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− 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800" i="1" baseline="-250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377190" algn="just"/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السرعة النسبية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(V</a:t>
                </a:r>
                <a:r>
                  <a:rPr lang="en-US" sz="24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AB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)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للجسم</a:t>
                </a:r>
                <a:r>
                  <a:rPr lang="en-US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r>
                  <a:rPr lang="en-US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بالنسبة للجسم</a:t>
                </a:r>
                <a:r>
                  <a:rPr lang="en-US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</a:t>
                </a:r>
                <a:r>
                  <a:rPr lang="en-US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يمكن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تمثيلها بإستخدام المتجهات والموضحة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بالشكل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ويتم التعبير عنها رياضيا كما يلي: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377190"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𝑏𝑎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𝑜𝑎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𝑜𝑏</m:t>
                          </m:r>
                        </m:e>
                      </m:acc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83385"/>
                <a:ext cx="7632848" cy="2941959"/>
              </a:xfrm>
              <a:prstGeom prst="rect">
                <a:avLst/>
              </a:prstGeom>
              <a:blipFill rotWithShape="1">
                <a:blip r:embed="rId4"/>
                <a:stretch>
                  <a:fillRect l="-2796" t="-186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3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24328" cy="1080120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طريقة السرعة النسبية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النسبية لجسمين يتحركان في خطوط مائلة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00" r="833" b="23804"/>
          <a:stretch/>
        </p:blipFill>
        <p:spPr bwMode="auto">
          <a:xfrm>
            <a:off x="1763688" y="1566074"/>
            <a:ext cx="5760639" cy="2006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9672" y="3429000"/>
                <a:ext cx="6606480" cy="3211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0000"/>
                  </a:lnSpc>
                  <a:buSzPts val="1800"/>
                </a:pP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السرعة النسبية للجسم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بالنسبة للجسم 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</a:t>
                </a:r>
                <a:endParaRPr lang="en-US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05790" algn="ctr"/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V</a:t>
                </a:r>
                <a:r>
                  <a:rPr lang="en-US" sz="28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AB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= Vector Difference of V</a:t>
                </a:r>
                <a:r>
                  <a:rPr lang="en-US" sz="28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and V</a:t>
                </a:r>
                <a:r>
                  <a:rPr lang="en-US" sz="28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</a:t>
                </a:r>
                <a:endParaRPr lang="en-US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05790"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𝑏𝑎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𝑜𝑎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𝑜𝑏</m:t>
                          </m:r>
                        </m:e>
                      </m:acc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lvl="0" algn="just">
                  <a:lnSpc>
                    <a:spcPct val="130000"/>
                  </a:lnSpc>
                  <a:buSzPts val="1800"/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السرعة النسبية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للجسم 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بالنسبة للجسم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</a:t>
                </a:r>
                <a:r>
                  <a:rPr lang="en-US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endParaRPr lang="en-US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05790" algn="ctr"/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V</a:t>
                </a:r>
                <a:r>
                  <a:rPr lang="en-US" sz="28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BA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= Vector Difference of V</a:t>
                </a:r>
                <a:r>
                  <a:rPr lang="en-US" sz="28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and V</a:t>
                </a:r>
                <a:r>
                  <a:rPr lang="en-US" sz="28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endParaRPr lang="en-US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05790"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𝑎𝑏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𝑜𝑏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𝑜𝑎</m:t>
                          </m:r>
                        </m:e>
                      </m:acc>
                    </m:oMath>
                  </m:oMathPara>
                </a14:m>
                <a:endParaRPr lang="en-US" sz="12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429000"/>
                <a:ext cx="6606480" cy="3211905"/>
              </a:xfrm>
              <a:prstGeom prst="rect">
                <a:avLst/>
              </a:prstGeom>
              <a:blipFill rotWithShape="1">
                <a:blip r:embed="rId4"/>
                <a:stretch>
                  <a:fillRect r="-193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0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الحركة لوصلة صلبة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72" t="4828" r="1857" b="17594"/>
          <a:stretch/>
        </p:blipFill>
        <p:spPr bwMode="auto">
          <a:xfrm>
            <a:off x="2411760" y="980728"/>
            <a:ext cx="3888432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84176" y="3093764"/>
                <a:ext cx="7560840" cy="352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95250" algn="just">
                  <a:lnSpc>
                    <a:spcPct val="130000"/>
                  </a:lnSpc>
                </a:pP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الشكل بوضح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جسم صلب عليه نقطتين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 and B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، فإذا أخدنا النقطة الطرفية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لدراسة حركتها بالنسبة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حيث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أن حركة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في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إتجاه عقارب الساعة كما هو موضح بالشكل وأن النقطتين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 and B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ليس بينهما حركة نسبية على طول الخط الواصل بينهما ، أي أن المسافة بين النقطتين تظل ثابتة ولا تتغير بحركة أحدهما بالنسبة للأخرى ، وبناءا على ذلك فإن السرعة النسبية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B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بالنسبة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يجب أن تكون متعامدة على الخط الواصل بين النقطتتين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AB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indent="95250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𝐵𝐴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𝑎𝑏</m:t>
                          </m:r>
                        </m:e>
                      </m:acc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𝜔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𝐴𝐵</m:t>
                      </m:r>
                    </m:oMath>
                  </m:oMathPara>
                </a14:m>
                <a:endParaRPr lang="en-US" sz="12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76" y="3093764"/>
                <a:ext cx="7560840" cy="3524170"/>
              </a:xfrm>
              <a:prstGeom prst="rect">
                <a:avLst/>
              </a:prstGeom>
              <a:blipFill rotWithShape="1">
                <a:blip r:embed="rId4"/>
                <a:stretch>
                  <a:fillRect l="-2176" r="-120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124328" cy="576064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تقدير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السرعة لنقطة </a:t>
            </a:r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على جسم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صلب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713" t="2778" r="5017"/>
          <a:stretch/>
        </p:blipFill>
        <p:spPr bwMode="auto">
          <a:xfrm>
            <a:off x="1959770" y="980728"/>
            <a:ext cx="2396206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4591" t="5845" r="14530" b="26105"/>
          <a:stretch/>
        </p:blipFill>
        <p:spPr bwMode="auto">
          <a:xfrm>
            <a:off x="5796135" y="980728"/>
            <a:ext cx="2610103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7" y="3360123"/>
            <a:ext cx="7776864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تعتمد هذه الطريقة على تقدير السرعة النسبية للنقاط المختلفة على الوصلة الصلبة والشكل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السابق يوضح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نقطتين هما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A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and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B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على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جسم صلب. فإذا كانت السرعة المطلقة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(V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A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)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 للنقطة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A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معلومة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المقدار والإتجاه والسرعة المطلقة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(V</a:t>
            </a:r>
            <a:r>
              <a:rPr lang="en-US" sz="24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B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)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 للنقطة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B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معلومة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الإتجاه فقط ، فإن سرعة النقطة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B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يمكن تقدير مقدارها من خلال رسم مضلع السرعات الموضح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بالشكل </a:t>
            </a:r>
            <a:endParaRPr lang="en-US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7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رسم مضلع السرعات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31640" y="908720"/>
                <a:ext cx="7560840" cy="5776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284163" algn="just">
                  <a:lnSpc>
                    <a:spcPct val="130000"/>
                  </a:lnSpc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يتم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تحديد نقطة في الفراغ يطلق عليها النقطة القطبية ولتكن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(o)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.</a:t>
                </a:r>
              </a:p>
              <a:p>
                <a:pPr marL="457200" lvl="0" indent="-284163" algn="just">
                  <a:lnSpc>
                    <a:spcPct val="130000"/>
                  </a:lnSpc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من </a:t>
                </a: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النقطة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(o)</a:t>
                </a: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</a:t>
                </a:r>
                <a:r>
                  <a:rPr lang="ar-EG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يرسم              بحيث </a:t>
                </a: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يساوي في المقدار ويوازي في الإتجاه السرعة المطلقة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(V</a:t>
                </a:r>
                <a:r>
                  <a:rPr lang="en-US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)</a:t>
                </a: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</a:t>
                </a:r>
                <a:r>
                  <a:rPr lang="ar-EG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للنقطة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A</a:t>
                </a: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بمقياس رسم مناسب.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/>
                </a:endParaRPr>
              </a:p>
              <a:p>
                <a:pPr marL="457200" lvl="0" indent="-284163" algn="just">
                  <a:lnSpc>
                    <a:spcPct val="130000"/>
                  </a:lnSpc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(a)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يتم رسم خط متعامد على الوصلة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وهذا الخط يمثل سرعة 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ويرمز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لها بالرمز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</a:t>
                </a:r>
                <a:r>
                  <a:rPr lang="en-US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V</a:t>
                </a:r>
                <a:r>
                  <a:rPr lang="en-US" sz="2400" baseline="-25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BA</a:t>
                </a:r>
                <a:r>
                  <a:rPr lang="en-US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61950" lvl="0" indent="-188913" algn="just">
                  <a:lnSpc>
                    <a:spcPct val="130000"/>
                  </a:lnSpc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800" spc="-2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</a:t>
                </a:r>
                <a:r>
                  <a:rPr lang="ar-EG" sz="28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النقطة </a:t>
                </a:r>
                <a:r>
                  <a:rPr lang="en-US" sz="24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(o)</a:t>
                </a:r>
                <a:r>
                  <a:rPr lang="ar-EG" sz="28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يتم رسم خط موازي للسرعة المطلقة </a:t>
                </a:r>
                <a:r>
                  <a:rPr lang="en-US" sz="24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(V</a:t>
                </a:r>
                <a:r>
                  <a:rPr lang="en-US" sz="2400" spc="-2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en-US" sz="24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r>
                  <a:rPr lang="ar-EG" sz="24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 </a:t>
                </a:r>
                <a:r>
                  <a:rPr lang="ar-EG" sz="28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4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8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حيث يقطع خط سرعة النقطة </a:t>
                </a:r>
                <a:r>
                  <a:rPr lang="en-US" sz="24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8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8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en-US" sz="24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(V</a:t>
                </a:r>
                <a:r>
                  <a:rPr lang="en-US" sz="2400" spc="-2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BA</a:t>
                </a:r>
                <a:r>
                  <a:rPr lang="en-US" sz="24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r>
                  <a:rPr lang="en-US" sz="28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عند النقطة </a:t>
                </a:r>
                <a:r>
                  <a:rPr lang="en-US" sz="24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(b)</a:t>
                </a:r>
                <a:r>
                  <a:rPr lang="ar-EG" sz="2800" spc="-2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في متجه </a:t>
                </a:r>
                <a:r>
                  <a:rPr lang="ar-EG" sz="2800" spc="-2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السرعة.</a:t>
                </a:r>
              </a:p>
              <a:p>
                <a:pPr marL="457200" lvl="0" indent="-284163" algn="just">
                  <a:lnSpc>
                    <a:spcPct val="130000"/>
                  </a:lnSpc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يتم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قياس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/>
                            <a:ea typeface="Cambria Math" panose="02040503050406030204" pitchFamily="18" charset="0"/>
                            <a:cs typeface="Sakkal Majalla"/>
                          </a:rPr>
                          <m:t>b</m:t>
                        </m:r>
                      </m:e>
                    </m:acc>
                  </m:oMath>
                </a14:m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الذي يعطي السرعة 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بعد مراجعة مقياس الرسم للحصول على مقدار السرعة الفعلي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(V</a:t>
                </a:r>
                <a:r>
                  <a:rPr lang="en-US" sz="24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BA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2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908720"/>
                <a:ext cx="7560840" cy="5776902"/>
              </a:xfrm>
              <a:prstGeom prst="rect">
                <a:avLst/>
              </a:prstGeom>
              <a:blipFill rotWithShape="1">
                <a:blip r:embed="rId2"/>
                <a:stretch>
                  <a:fillRect l="-2740" b="-211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556792"/>
            <a:ext cx="1579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تقدير سرعة آلية المرفق والمنزلق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357" y="908720"/>
            <a:ext cx="748883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الشكل التالي يوضح آلية مرفق ومنزلق وفيه نلاحظ أن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المرفق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A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متصل بذراع التوصيل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AB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وأن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(r)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 هي نصف قطر المرفق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OB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الذي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يدور مع عقارب الساعة حول النقطة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O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بسرعة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زاوية منتظمة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  <a:sym typeface="Symbol"/>
              </a:rPr>
              <a:t>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 بوحدات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(rad/s)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. لتقدير سرعة النقطة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A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أو مايطلق عليها سرعة المنزلق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(V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A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الذي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يتردد على طول خط المشوار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OA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 حيث أن هذه السرعة معلومة الإتجاه فإن ذلك يتم عن طريق تقدير سرعة النقطة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B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(V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B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المعلومة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المقدار والإتجاه بإستخدام طريقة السرعة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/>
              </a:rPr>
              <a:t>النسبية</a:t>
            </a:r>
            <a:endParaRPr lang="en-US" sz="16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9" t="4453"/>
          <a:stretch/>
        </p:blipFill>
        <p:spPr bwMode="auto">
          <a:xfrm>
            <a:off x="1274516" y="3861048"/>
            <a:ext cx="3009452" cy="2619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089" t="3500" r="2507" b="1"/>
          <a:stretch/>
        </p:blipFill>
        <p:spPr bwMode="auto">
          <a:xfrm>
            <a:off x="4990773" y="3789040"/>
            <a:ext cx="3109619" cy="2690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53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algn="ctr"/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رسم مضلع السرعات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51414" y="980728"/>
                <a:ext cx="7641066" cy="555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800" dirty="0">
                    <a:latin typeface="Cambria Math"/>
                    <a:cs typeface="Sakkal Majalla"/>
                  </a:rPr>
                  <a:t>تحديد نقطة في الفراغ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(o)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 ثم 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/>
                            <a:cs typeface="Sakkal Majalla"/>
                          </a:rPr>
                          <m:t>ob</m:t>
                        </m:r>
                      </m:e>
                    </m:acc>
                  </m:oMath>
                </a14:m>
                <a:r>
                  <a:rPr lang="ar-EG" sz="2800" dirty="0">
                    <a:effectLst/>
                    <a:latin typeface="Cambria Math"/>
                    <a:cs typeface="Sakkal Majalla"/>
                  </a:rPr>
                  <a:t> الذي يوازي إتجاه السرعة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V</a:t>
                </a:r>
                <a:r>
                  <a:rPr lang="en-US" sz="2400" baseline="-25000" dirty="0">
                    <a:effectLst/>
                    <a:latin typeface="Cambria Math"/>
                    <a:cs typeface="Sakkal Majalla"/>
                  </a:rPr>
                  <a:t>B</a:t>
                </a:r>
                <a:r>
                  <a:rPr lang="en-US" sz="2400" dirty="0">
                    <a:effectLst/>
                    <a:latin typeface="Sakkal Majalla"/>
                  </a:rPr>
                  <a:t> 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ويكون متعامد على الخط </a:t>
                </a:r>
                <a:r>
                  <a:rPr lang="en-US" sz="2800" dirty="0">
                    <a:effectLst/>
                    <a:latin typeface="Cambria Math"/>
                    <a:cs typeface="Sakkal Majalla"/>
                  </a:rPr>
                  <a:t>OB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 بإستخدام مقياس رسم مناسب كما هو موضح في الجزء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(b)</a:t>
                </a:r>
                <a:r>
                  <a:rPr lang="en-US" sz="2400" dirty="0">
                    <a:effectLst/>
                    <a:latin typeface="Sakkal Majalla"/>
                  </a:rPr>
                  <a:t> 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من الشكل بحيث:</a:t>
                </a:r>
                <a:endParaRPr lang="en-US" sz="2800" dirty="0">
                  <a:effectLst/>
                </a:endParaRPr>
              </a:p>
              <a:p>
                <a:pPr marL="66040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  <m:t>𝑜𝑏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  <m:t>𝐵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/>
                          <a:cs typeface="Sakkal Majalla"/>
                        </a:rPr>
                        <m:t>= </m:t>
                      </m:r>
                      <m:r>
                        <a:rPr lang="en-US" sz="2800" i="1">
                          <a:effectLst/>
                          <a:latin typeface="Cambria Math"/>
                          <a:cs typeface="Sakkal Majalla"/>
                        </a:rPr>
                        <m:t>𝜔</m:t>
                      </m:r>
                      <m:r>
                        <a:rPr lang="en-US" sz="2800" i="1">
                          <a:effectLst/>
                          <a:latin typeface="Cambria Math"/>
                          <a:cs typeface="Sakkal Majalla"/>
                        </a:rPr>
                        <m:t>×</m:t>
                      </m:r>
                      <m:r>
                        <a:rPr lang="en-US" sz="2800" i="1">
                          <a:effectLst/>
                          <a:latin typeface="Cambria Math"/>
                          <a:cs typeface="Sakkal Majalla"/>
                        </a:rPr>
                        <m:t>𝑟</m:t>
                      </m:r>
                    </m:oMath>
                  </m:oMathPara>
                </a14:m>
                <a:endParaRPr lang="en-US" sz="2800" dirty="0">
                  <a:effectLst/>
                </a:endParaRPr>
              </a:p>
              <a:p>
                <a:pPr marL="342900" lvl="0" indent="-342900" algn="just">
                  <a:lnSpc>
                    <a:spcPct val="150000"/>
                  </a:lnSpc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800" dirty="0">
                    <a:effectLst/>
                    <a:latin typeface="Cambria Math"/>
                    <a:cs typeface="Sakkal Majalla"/>
                  </a:rPr>
                  <a:t>الوصلة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AB</a:t>
                </a:r>
                <a:r>
                  <a:rPr lang="en-US" sz="2400" dirty="0">
                    <a:effectLst/>
                    <a:latin typeface="Sakkal Majalla"/>
                  </a:rPr>
                  <a:t> </a:t>
                </a:r>
                <a:r>
                  <a:rPr lang="ar-EG" sz="2400" dirty="0" smtClean="0">
                    <a:effectLst/>
                    <a:latin typeface="Sakkal Majalla"/>
                  </a:rPr>
                  <a:t> </a:t>
                </a:r>
                <a:r>
                  <a:rPr lang="ar-EG" sz="2800" dirty="0" smtClean="0">
                    <a:effectLst/>
                    <a:latin typeface="Cambria Math"/>
                    <a:cs typeface="Sakkal Majalla"/>
                  </a:rPr>
                  <a:t>هي 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وصلة صلبة وهذا يعني أن سرعة النقطة </a:t>
                </a:r>
                <a:r>
                  <a:rPr lang="en-US" sz="2800" dirty="0">
                    <a:effectLst/>
                    <a:latin typeface="Cambria Math"/>
                    <a:cs typeface="Sakkal Majalla"/>
                  </a:rPr>
                  <a:t>A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 بالنسبة للنقطة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B</a:t>
                </a:r>
                <a:r>
                  <a:rPr lang="en-US" sz="2400" dirty="0">
                    <a:effectLst/>
                    <a:latin typeface="Sakkal Majalla"/>
                  </a:rPr>
                  <a:t> 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تكون عمودية على الخط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AB</a:t>
                </a:r>
                <a:r>
                  <a:rPr lang="en-US" sz="2400" dirty="0">
                    <a:effectLst/>
                    <a:latin typeface="Sakkal Majalla"/>
                  </a:rPr>
                  <a:t> 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لذا فسوف يتم رسم </a:t>
                </a:r>
                <a:r>
                  <a:rPr lang="ar-EG" sz="2800" dirty="0" smtClean="0">
                    <a:effectLst/>
                    <a:latin typeface="Cambria Math"/>
                    <a:cs typeface="Sakkal Majalla"/>
                  </a:rPr>
                  <a:t>المتجه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/>
                            <a:cs typeface="Sakkal Majalla"/>
                          </a:rPr>
                          <m:t>ba</m:t>
                        </m:r>
                      </m:e>
                    </m:acc>
                  </m:oMath>
                </a14:m>
                <a:r>
                  <a:rPr lang="ar-EG" sz="2800" dirty="0">
                    <a:effectLst/>
                    <a:latin typeface="Cambria Math"/>
                    <a:cs typeface="Sakkal Majalla"/>
                  </a:rPr>
                  <a:t> بحيث يكون متعامد على الوصلة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AB</a:t>
                </a:r>
                <a:r>
                  <a:rPr lang="en-US" sz="2400" dirty="0">
                    <a:effectLst/>
                    <a:latin typeface="Sakkal Majalla"/>
                  </a:rPr>
                  <a:t> 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لكي يمثل سرعة النقطة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A</a:t>
                </a:r>
                <a:r>
                  <a:rPr lang="en-US" sz="2400" dirty="0">
                    <a:effectLst/>
                    <a:latin typeface="Sakkal Majalla"/>
                  </a:rPr>
                  <a:t> </a:t>
                </a:r>
                <a:r>
                  <a:rPr lang="ar-EG" sz="2400" dirty="0" smtClean="0">
                    <a:effectLst/>
                    <a:latin typeface="Sakkal Majalla"/>
                  </a:rPr>
                  <a:t> </a:t>
                </a:r>
                <a:r>
                  <a:rPr lang="ar-EG" sz="2800" dirty="0" smtClean="0">
                    <a:effectLst/>
                    <a:latin typeface="Cambria Math"/>
                    <a:cs typeface="Sakkal Majalla"/>
                  </a:rPr>
                  <a:t>بالنسبة 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للنقطة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B</a:t>
                </a:r>
                <a:r>
                  <a:rPr lang="en-US" sz="2400" dirty="0">
                    <a:effectLst/>
                    <a:latin typeface="Sakkal Majalla"/>
                  </a:rPr>
                  <a:t>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(V</a:t>
                </a:r>
                <a:r>
                  <a:rPr lang="en-US" sz="2400" baseline="-25000" dirty="0">
                    <a:effectLst/>
                    <a:latin typeface="Cambria Math"/>
                    <a:cs typeface="Sakkal Majalla"/>
                  </a:rPr>
                  <a:t>AB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)</a:t>
                </a:r>
                <a:r>
                  <a:rPr lang="ar-EG" sz="2800" dirty="0" smtClean="0">
                    <a:effectLst/>
                    <a:latin typeface="Cambria Math"/>
                    <a:cs typeface="Sakkal Majalla"/>
                  </a:rPr>
                  <a:t>.</a:t>
                </a:r>
                <a:endParaRPr lang="en-US" sz="2800" dirty="0">
                  <a:effectLst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14" y="980728"/>
                <a:ext cx="7641066" cy="5550109"/>
              </a:xfrm>
              <a:prstGeom prst="rect">
                <a:avLst/>
              </a:prstGeom>
              <a:blipFill rotWithShape="1">
                <a:blip r:embed="rId2"/>
                <a:stretch>
                  <a:fillRect l="-2711" r="-558" b="-164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2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algn="ctr"/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رسم مضلع السرعات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37258" y="980728"/>
                <a:ext cx="7641066" cy="551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0000"/>
                  </a:lnSpc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800" spc="50" dirty="0" smtClean="0">
                    <a:effectLst/>
                    <a:latin typeface="Cambria Math"/>
                    <a:cs typeface="Sakkal Majalla"/>
                  </a:rPr>
                  <a:t>من </a:t>
                </a:r>
                <a:r>
                  <a:rPr lang="ar-EG" sz="2800" spc="50" dirty="0">
                    <a:effectLst/>
                    <a:latin typeface="Cambria Math"/>
                    <a:cs typeface="Sakkal Majalla"/>
                  </a:rPr>
                  <a:t>النقطة </a:t>
                </a:r>
                <a:r>
                  <a:rPr lang="en-US" sz="2400" spc="50" dirty="0">
                    <a:effectLst/>
                    <a:latin typeface="Cambria Math"/>
                    <a:cs typeface="Sakkal Majalla"/>
                  </a:rPr>
                  <a:t>(o)</a:t>
                </a:r>
                <a:r>
                  <a:rPr lang="en-US" sz="2400" spc="50" dirty="0">
                    <a:effectLst/>
                    <a:latin typeface="Sakkal Majalla"/>
                  </a:rPr>
                  <a:t> </a:t>
                </a:r>
                <a:r>
                  <a:rPr lang="ar-EG" sz="2800" spc="50" dirty="0">
                    <a:effectLst/>
                    <a:latin typeface="Cambria Math"/>
                    <a:cs typeface="Sakkal Majalla"/>
                  </a:rPr>
                  <a:t>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pc="50">
                            <a:effectLst/>
                            <a:latin typeface="Cambria Math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spc="50">
                            <a:effectLst/>
                            <a:latin typeface="Cambria Math"/>
                            <a:cs typeface="Sakkal Majalla"/>
                          </a:rPr>
                          <m:t>oa</m:t>
                        </m:r>
                      </m:e>
                    </m:acc>
                  </m:oMath>
                </a14:m>
                <a:r>
                  <a:rPr lang="ar-EG" sz="2800" spc="50" dirty="0">
                    <a:effectLst/>
                    <a:latin typeface="Cambria Math"/>
                    <a:cs typeface="Sakkal Majalla"/>
                  </a:rPr>
                  <a:t> بحيث يكون موازي لإتجاه حركة المنزلق </a:t>
                </a:r>
                <a:r>
                  <a:rPr lang="en-US" sz="2800" spc="50" dirty="0">
                    <a:effectLst/>
                    <a:latin typeface="Cambria Math"/>
                    <a:cs typeface="Sakkal Majalla"/>
                  </a:rPr>
                  <a:t>A</a:t>
                </a:r>
                <a:r>
                  <a:rPr lang="ar-EG" sz="2800" spc="50" dirty="0">
                    <a:effectLst/>
                    <a:latin typeface="Cambria Math"/>
                    <a:cs typeface="Sakkal Majalla"/>
                  </a:rPr>
                  <a:t> أي في الإتجاه </a:t>
                </a:r>
                <a:r>
                  <a:rPr lang="en-US" sz="2400" spc="50" dirty="0">
                    <a:effectLst/>
                    <a:latin typeface="Cambria Math"/>
                    <a:cs typeface="Sakkal Majalla"/>
                  </a:rPr>
                  <a:t>AO</a:t>
                </a:r>
                <a:r>
                  <a:rPr lang="en-US" sz="2400" spc="50" dirty="0">
                    <a:effectLst/>
                    <a:latin typeface="Sakkal Majalla"/>
                  </a:rPr>
                  <a:t> </a:t>
                </a:r>
                <a:r>
                  <a:rPr lang="ar-EG" sz="2400" spc="50" dirty="0" smtClean="0">
                    <a:effectLst/>
                    <a:latin typeface="Sakkal Majalla"/>
                  </a:rPr>
                  <a:t> </a:t>
                </a:r>
                <a:r>
                  <a:rPr lang="ar-EG" sz="2800" spc="50" dirty="0" smtClean="0">
                    <a:effectLst/>
                    <a:latin typeface="Cambria Math"/>
                    <a:cs typeface="Sakkal Majalla"/>
                  </a:rPr>
                  <a:t>والذي </a:t>
                </a:r>
                <a:r>
                  <a:rPr lang="ar-EG" sz="2800" spc="50" dirty="0">
                    <a:effectLst/>
                    <a:latin typeface="Cambria Math"/>
                    <a:cs typeface="Sakkal Majalla"/>
                  </a:rPr>
                  <a:t>يقطع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pc="50">
                            <a:effectLst/>
                            <a:latin typeface="Cambria Math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spc="50">
                            <a:effectLst/>
                            <a:latin typeface="Cambria Math"/>
                            <a:cs typeface="Sakkal Majalla"/>
                          </a:rPr>
                          <m:t>ba</m:t>
                        </m:r>
                      </m:e>
                    </m:acc>
                  </m:oMath>
                </a14:m>
                <a:r>
                  <a:rPr lang="ar-EG" sz="2800" spc="50" dirty="0">
                    <a:effectLst/>
                    <a:latin typeface="Cambria Math"/>
                    <a:cs typeface="Sakkal Majalla"/>
                  </a:rPr>
                  <a:t> في النقطة </a:t>
                </a:r>
                <a:r>
                  <a:rPr lang="en-US" sz="2400" spc="50" dirty="0">
                    <a:effectLst/>
                    <a:latin typeface="Cambria Math"/>
                    <a:cs typeface="Sakkal Majalla"/>
                  </a:rPr>
                  <a:t>(a)</a:t>
                </a:r>
                <a:r>
                  <a:rPr lang="ar-EG" sz="2400" spc="50" dirty="0">
                    <a:effectLst/>
                    <a:latin typeface="Cambria Math"/>
                    <a:cs typeface="Sakkal Majalla"/>
                  </a:rPr>
                  <a:t>. </a:t>
                </a:r>
                <a:r>
                  <a:rPr lang="ar-EG" sz="2800" spc="50" dirty="0">
                    <a:effectLst/>
                    <a:latin typeface="Cambria Math"/>
                    <a:cs typeface="Sakkal Majalla"/>
                  </a:rPr>
                  <a:t>هذا المتجه يمثل سرعة المنزلق </a:t>
                </a:r>
                <a:r>
                  <a:rPr lang="en-US" sz="2400" spc="50" dirty="0">
                    <a:effectLst/>
                    <a:latin typeface="Cambria Math"/>
                    <a:cs typeface="Sakkal Majalla"/>
                  </a:rPr>
                  <a:t>(V</a:t>
                </a:r>
                <a:r>
                  <a:rPr lang="en-US" sz="2400" spc="50" baseline="-25000" dirty="0">
                    <a:effectLst/>
                    <a:latin typeface="Cambria Math"/>
                    <a:cs typeface="Sakkal Majalla"/>
                  </a:rPr>
                  <a:t>A</a:t>
                </a:r>
                <a:r>
                  <a:rPr lang="en-US" sz="2400" spc="50" dirty="0">
                    <a:effectLst/>
                    <a:latin typeface="Cambria Math"/>
                    <a:cs typeface="Sakkal Majalla"/>
                  </a:rPr>
                  <a:t>)</a:t>
                </a:r>
                <a:r>
                  <a:rPr lang="en-US" sz="2400" spc="50" dirty="0">
                    <a:effectLst/>
                    <a:latin typeface="Sakkal Majalla"/>
                  </a:rPr>
                  <a:t> </a:t>
                </a:r>
                <a:r>
                  <a:rPr lang="ar-EG" sz="2400" spc="50" dirty="0" smtClean="0">
                    <a:effectLst/>
                    <a:latin typeface="Sakkal Majalla"/>
                  </a:rPr>
                  <a:t> </a:t>
                </a:r>
                <a:r>
                  <a:rPr lang="ar-EG" sz="2800" spc="50" dirty="0" smtClean="0">
                    <a:effectLst/>
                    <a:latin typeface="Cambria Math"/>
                    <a:cs typeface="Sakkal Majalla"/>
                  </a:rPr>
                  <a:t>ويتم </a:t>
                </a:r>
                <a:r>
                  <a:rPr lang="ar-EG" sz="2800" spc="50" dirty="0">
                    <a:effectLst/>
                    <a:latin typeface="Cambria Math"/>
                    <a:cs typeface="Sakkal Majalla"/>
                  </a:rPr>
                  <a:t>الحصول على قيمته من مقياس الرسم المحدد. وتحسب السرعة الزاوية لذراع التوصيل </a:t>
                </a:r>
                <a:r>
                  <a:rPr lang="en-US" sz="2400" spc="50" dirty="0">
                    <a:effectLst/>
                    <a:latin typeface="Cambria Math"/>
                    <a:cs typeface="Sakkal Majalla"/>
                  </a:rPr>
                  <a:t>(</a:t>
                </a:r>
                <a:r>
                  <a:rPr lang="en-US" sz="2800" spc="50" dirty="0">
                    <a:effectLst/>
                    <a:latin typeface="Cambria Math"/>
                    <a:cs typeface="Sakkal Majalla"/>
                    <a:sym typeface="Symbol"/>
                  </a:rPr>
                  <a:t></a:t>
                </a:r>
                <a:r>
                  <a:rPr lang="en-US" sz="2400" spc="50" baseline="-25000" dirty="0">
                    <a:effectLst/>
                    <a:latin typeface="Cambria Math"/>
                    <a:cs typeface="Sakkal Majalla"/>
                  </a:rPr>
                  <a:t>AB</a:t>
                </a:r>
                <a:r>
                  <a:rPr lang="en-US" sz="2400" spc="50" dirty="0">
                    <a:effectLst/>
                    <a:latin typeface="Cambria Math"/>
                    <a:cs typeface="Sakkal Majalla"/>
                  </a:rPr>
                  <a:t>)</a:t>
                </a:r>
                <a:r>
                  <a:rPr lang="ar-EG" sz="2800" spc="50" dirty="0">
                    <a:effectLst/>
                    <a:latin typeface="Cambria Math"/>
                    <a:cs typeface="Sakkal Majalla"/>
                  </a:rPr>
                  <a:t> عند الدوران في عكس إتجاه عقارب الساعة حول النقطة </a:t>
                </a:r>
                <a:r>
                  <a:rPr lang="en-US" sz="2400" spc="50" dirty="0">
                    <a:effectLst/>
                    <a:latin typeface="Cambria Math"/>
                    <a:cs typeface="Sakkal Majalla"/>
                  </a:rPr>
                  <a:t>A</a:t>
                </a:r>
                <a:r>
                  <a:rPr lang="en-US" sz="2400" spc="50" dirty="0">
                    <a:effectLst/>
                    <a:latin typeface="Sakkal Majalla"/>
                  </a:rPr>
                  <a:t> </a:t>
                </a:r>
                <a:r>
                  <a:rPr lang="ar-EG" sz="2800" spc="50" dirty="0">
                    <a:effectLst/>
                    <a:latin typeface="Cambria Math"/>
                    <a:cs typeface="Sakkal Majalla"/>
                  </a:rPr>
                  <a:t>كما يلي:</a:t>
                </a:r>
                <a:endParaRPr lang="en-US" sz="2800" dirty="0">
                  <a:effectLst/>
                </a:endParaRPr>
              </a:p>
              <a:p>
                <a:pPr marL="889000"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  <m:t>𝐴𝐵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/>
                                  <a:cs typeface="Sakkal Majalla"/>
                                </a:rPr>
                                <m:t>𝐵𝐴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  <m:t>𝐴𝐵</m:t>
                          </m:r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cs typeface="Sakkal Majalla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cs typeface="Sakkal Majalla"/>
                                </a:rPr>
                                <m:t>𝑎𝑏</m:t>
                              </m:r>
                            </m:e>
                          </m:acc>
                        </m:num>
                        <m:den>
                          <m:r>
                            <a:rPr lang="en-US" sz="2800" i="1">
                              <a:effectLst/>
                              <a:latin typeface="Cambria Math"/>
                              <a:cs typeface="Sakkal Majalla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en-US" sz="2800" dirty="0">
                  <a:effectLst/>
                </a:endParaRPr>
              </a:p>
              <a:p>
                <a:pPr marL="342900" lvl="0" indent="-342900" algn="just">
                  <a:lnSpc>
                    <a:spcPct val="110000"/>
                  </a:lnSpc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800" dirty="0">
                    <a:effectLst/>
                    <a:latin typeface="Cambria Math"/>
                    <a:cs typeface="Sakkal Majalla"/>
                  </a:rPr>
                  <a:t>من هندسة الشكل في مضلع السرعات نستنتج أن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/>
                            <a:cs typeface="Sakkal Majalla"/>
                          </a:rPr>
                          <m:t>ab</m:t>
                        </m:r>
                      </m:e>
                    </m:acc>
                  </m:oMath>
                </a14:m>
                <a:r>
                  <a:rPr lang="ar-EG" sz="2800" dirty="0">
                    <a:effectLst/>
                    <a:latin typeface="Cambria Math"/>
                    <a:cs typeface="Sakkal Majalla"/>
                  </a:rPr>
                  <a:t> أو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/>
                            <a:cs typeface="Sakkal Majalla"/>
                          </a:rPr>
                          <m:t>ba</m:t>
                        </m:r>
                      </m:e>
                    </m:acc>
                  </m:oMath>
                </a14:m>
                <a:r>
                  <a:rPr lang="ar-EG" sz="2800" dirty="0">
                    <a:effectLst/>
                    <a:latin typeface="Cambria Math"/>
                    <a:cs typeface="Sakkal Majalla"/>
                  </a:rPr>
                  <a:t> يستخدم في تقدير السرعة الزاوية 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(</a:t>
                </a:r>
                <a:r>
                  <a:rPr lang="en-US" sz="2800" dirty="0">
                    <a:effectLst/>
                    <a:latin typeface="Cambria Math"/>
                    <a:cs typeface="Sakkal Majalla"/>
                    <a:sym typeface="Symbol"/>
                  </a:rPr>
                  <a:t></a:t>
                </a:r>
                <a:r>
                  <a:rPr lang="en-US" sz="2400" baseline="-25000" dirty="0">
                    <a:effectLst/>
                    <a:latin typeface="Cambria Math"/>
                    <a:cs typeface="Sakkal Majalla"/>
                  </a:rPr>
                  <a:t>AB</a:t>
                </a:r>
                <a:r>
                  <a:rPr lang="en-US" sz="2400" dirty="0">
                    <a:effectLst/>
                    <a:latin typeface="Cambria Math"/>
                    <a:cs typeface="Sakkal Majalla"/>
                  </a:rPr>
                  <a:t>)</a:t>
                </a:r>
                <a:r>
                  <a:rPr lang="ar-EG" sz="2800" dirty="0">
                    <a:effectLst/>
                    <a:latin typeface="Cambria Math"/>
                    <a:cs typeface="Sakkal Majalla"/>
                  </a:rPr>
                  <a:t> ومن الشكل نلاحظ أنها ضد عقارب الساعة.</a:t>
                </a:r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58" y="980728"/>
                <a:ext cx="7641066" cy="5518049"/>
              </a:xfrm>
              <a:prstGeom prst="rect">
                <a:avLst/>
              </a:prstGeom>
              <a:blipFill rotWithShape="1">
                <a:blip r:embed="rId2"/>
                <a:stretch>
                  <a:fillRect l="-2873" t="-221" r="-559" b="-265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سرعة الحك في البنز أو المفصل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59632" y="980728"/>
                <a:ext cx="756084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ar-EG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سرعة </a:t>
                </a:r>
                <a:r>
                  <a:rPr lang="ar-EG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الحك تعرف بأنها المجموع الجبري للسرعات الزاوية لأي وصلتين متصلتين ببعضهما عن طريق مفصل ذو بنز مضروبة في نصف القطر للبنز. الشكل المقابل </a:t>
                </a:r>
                <a:r>
                  <a:rPr lang="ar-EG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يوضح </a:t>
                </a:r>
                <a:r>
                  <a:rPr lang="ar-EG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وصلتين حركيتين متصلتين ببعضهما عن </a:t>
                </a:r>
                <a:r>
                  <a:rPr lang="ar-EG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طريق </a:t>
                </a:r>
                <a:r>
                  <a:rPr lang="ar-EG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بنز ذو مفصل بحيث:</a:t>
                </a:r>
                <a:endParaRPr lang="en-US" sz="2800" dirty="0"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2" algn="just"/>
                <a:r>
                  <a:rPr lang="en-US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  <a:sym typeface="Symbol"/>
                  </a:rPr>
                  <a:t></a:t>
                </a:r>
                <a:r>
                  <a:rPr lang="en-US" sz="2800" baseline="-250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1</a:t>
                </a:r>
                <a:r>
                  <a:rPr lang="ar-EG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= السرعة الزاوية </a:t>
                </a:r>
                <a:r>
                  <a:rPr lang="ar-EG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للوصلة </a:t>
                </a:r>
                <a:r>
                  <a:rPr lang="en-US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OA</a:t>
                </a:r>
                <a:endParaRPr lang="en-US" sz="2800" dirty="0"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2" algn="just"/>
                <a:r>
                  <a:rPr lang="en-US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  <a:sym typeface="Symbol"/>
                  </a:rPr>
                  <a:t></a:t>
                </a:r>
                <a:r>
                  <a:rPr lang="en-US" sz="2800" baseline="-250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2</a:t>
                </a:r>
                <a:r>
                  <a:rPr lang="ar-EG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= السرعة الزاوية للوصلة </a:t>
                </a:r>
                <a:r>
                  <a:rPr lang="en-US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OB</a:t>
                </a:r>
                <a:endParaRPr lang="en-US" sz="2800" dirty="0"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2" algn="just"/>
                <a:r>
                  <a:rPr lang="en-US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 </a:t>
                </a:r>
                <a:r>
                  <a:rPr lang="ar-EG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= نصف قطر البنز.</a:t>
                </a:r>
                <a:endParaRPr lang="en-US" sz="2800" dirty="0"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just"/>
                <a:r>
                  <a:rPr lang="ar-EG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وطبقا لتعريف سرعة </a:t>
                </a:r>
                <a:r>
                  <a:rPr lang="ar-EG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الحك</a:t>
                </a:r>
              </a:p>
              <a:p>
                <a:pPr algn="just"/>
                <a:r>
                  <a:rPr lang="ar-EG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فإن </a:t>
                </a:r>
                <a:r>
                  <a:rPr lang="ar-EG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المعادلتين التاليتين يستخدما في تقدير سرعة الحك في المفصل </a:t>
                </a:r>
                <a:endParaRPr lang="ar-EG" sz="2800" dirty="0" smtClean="0"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1" algn="just"/>
                <a:r>
                  <a:rPr lang="ar-EG" sz="2800" dirty="0" smtClean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في </a:t>
                </a:r>
                <a:r>
                  <a:rPr lang="ar-EG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حالة تحرك الوصلتين في نفس الإتجاه:</a:t>
                </a:r>
                <a:endParaRPr lang="en-US" sz="2800" dirty="0"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𝑅𝑢𝑏𝑏𝑖𝑛𝑔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1" algn="just"/>
                <a:r>
                  <a:rPr lang="ar-EG" sz="2800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في حالة تحرك الوصلتين في إتجاهين مختلفين:</a:t>
                </a:r>
                <a:endParaRPr lang="en-US" sz="2800" dirty="0"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Rubbing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velocity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ar-EG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980728"/>
                <a:ext cx="7560840" cy="5693866"/>
              </a:xfrm>
              <a:prstGeom prst="rect">
                <a:avLst/>
              </a:prstGeom>
              <a:blipFill rotWithShape="1">
                <a:blip r:embed="rId2"/>
                <a:stretch>
                  <a:fillRect l="-2742" t="-1071" r="-161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1" t="26318" r="6848" b="8039"/>
          <a:stretch/>
        </p:blipFill>
        <p:spPr bwMode="auto">
          <a:xfrm>
            <a:off x="1259633" y="2757486"/>
            <a:ext cx="2808312" cy="1463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86409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تعيين المركز اللحظي لوصلة صلبة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r="4195"/>
          <a:stretch>
            <a:fillRect/>
          </a:stretch>
        </p:blipFill>
        <p:spPr bwMode="auto">
          <a:xfrm>
            <a:off x="1043608" y="2529681"/>
            <a:ext cx="2376264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9872" y="1268760"/>
            <a:ext cx="54005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الشكل المقابل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يوضح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كيفية تعيين موضع المركز اللحظي للدوران للوصلة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الصلبة 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AB</a:t>
            </a:r>
            <a:r>
              <a:rPr lang="ar-EG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حيث نلاحظ أن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النقطة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والنقطة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B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للوصلة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تتحركان إلىى النقطة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والنقطة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B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على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الترتيب. ومن الشكل نلاحظ أن الحركة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المشتركة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(الإنتقالية والدورانية) للوصلة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AB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سيتم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فرضها على أنها حركة دورانية نقية حيث نلاحظ أن النقطة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B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تحركت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بشكل أسرع من النقطة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. وبناءا على ذلك فإن موضع  المركز اللحظي يقع  عند نقطتي تقاطع الأعمدة المقامة على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الوترين                       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AA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and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BB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اللذان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يتقابلان في النقطة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(I)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. ونلاحظ ايضا من الشكل السابق أنه إذا تغير موضع الوصلة الصلبة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AB </a:t>
            </a:r>
            <a:r>
              <a:rPr lang="ar-EG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فإن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المركز اللحظي لها يتغير موضعه وعلى ذلك فإن المركز اللحظي لجسم متحرك يعرف بأنه </a:t>
            </a:r>
            <a:r>
              <a:rPr lang="ar-EG" sz="2400" b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"المركز الذي يمكن أن  يتغير من لحظة إلى أخرى تبعا لموضع الجسم المتحرك"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8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72008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القوى المؤثرة على الآلية الرباعية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32447" y="1052736"/>
                <a:ext cx="7704049" cy="5676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just"/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الشكل المقابل </a:t>
                </a: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يبين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آلية رباعية الأضلاع موضحا عليه القوى التي تؤثر </a:t>
                </a: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عليها بإهمال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تأثير الإحتكاك وكذلك إهمال التغير في طاقة الحركة وبفرض أن كفاءة نقل </a:t>
                </a: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الحركة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  <a:sym typeface="Symbol"/>
                  </a:rPr>
                  <a:t>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= 100%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وتبعا لقانون بقاء الطاقة فإن: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ctr"/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الشغل الداخل لوحدة الزمن = الشغل الخارج لوحدة الزمن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ctr"/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الشغل المبذول عند المفصل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=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الشغل المبذول عند المفصل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…(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1" algn="just"/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وإذا تم أخذ تأثير الإحتكاك في الإعتبار </a:t>
                </a:r>
                <a:endParaRPr lang="ar-EG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1" algn="just"/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فإن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كفاءة نقل الحركة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  <a:sym typeface="Symbol"/>
                  </a:rPr>
                  <a:t>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والقوة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التي تنتقل عند المفصل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F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</a:p>
              <a:p>
                <a:pPr lvl="1" algn="just"/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يقدرا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كما يلي: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ar-E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𝐼𝑛𝑝𝑢𝑡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…(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EG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47" y="1052736"/>
                <a:ext cx="7704049" cy="5676169"/>
              </a:xfrm>
              <a:prstGeom prst="rect">
                <a:avLst/>
              </a:prstGeom>
              <a:blipFill rotWithShape="1">
                <a:blip r:embed="rId2"/>
                <a:stretch>
                  <a:fillRect l="-1900" t="-85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16" b="4601"/>
          <a:stretch/>
        </p:blipFill>
        <p:spPr bwMode="auto">
          <a:xfrm>
            <a:off x="1044415" y="4869160"/>
            <a:ext cx="2265680" cy="1534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72008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القوى المؤثرة على الآلية الرباعية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619672" y="1131736"/>
                <a:ext cx="6840760" cy="5278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31800" algn="just"/>
                <a:r>
                  <a:rPr lang="ar-EG" sz="2800" dirty="0">
                    <a:latin typeface="Cambria Math"/>
                    <a:ea typeface="Times New Roman"/>
                    <a:cs typeface="Sakkal Majalla"/>
                  </a:rPr>
                  <a:t>وإذا تم أخذ الإزدواجات الناتجة عن الدوران في الإعتبار  وتلك الإزدواجات تعود للقوة </a:t>
                </a:r>
                <a:r>
                  <a:rPr lang="en-US" sz="2400" dirty="0">
                    <a:effectLst/>
                    <a:latin typeface="Cambria Math"/>
                    <a:ea typeface="Times New Roman"/>
                    <a:cs typeface="Sakkal Majalla"/>
                  </a:rPr>
                  <a:t>F</a:t>
                </a:r>
                <a:r>
                  <a:rPr lang="en-US" sz="2400" baseline="-25000" dirty="0">
                    <a:effectLst/>
                    <a:latin typeface="Cambria Math"/>
                    <a:ea typeface="Times New Roman"/>
                    <a:cs typeface="Sakkal Majalla"/>
                  </a:rPr>
                  <a:t>A</a:t>
                </a:r>
                <a:r>
                  <a:rPr lang="ar-EG" sz="2800" dirty="0">
                    <a:effectLst/>
                    <a:latin typeface="Cambria Math"/>
                    <a:ea typeface="Times New Roman"/>
                    <a:cs typeface="Sakkal Majalla"/>
                  </a:rPr>
                  <a:t> حول المفصل </a:t>
                </a:r>
                <a:r>
                  <a:rPr lang="en-US" sz="2400" dirty="0">
                    <a:effectLst/>
                    <a:latin typeface="Cambria Math"/>
                    <a:ea typeface="Times New Roman"/>
                    <a:cs typeface="Sakkal Majalla"/>
                  </a:rPr>
                  <a:t>D</a:t>
                </a:r>
                <a:r>
                  <a:rPr lang="en-US" sz="28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Sakkal Majalla"/>
                    <a:ea typeface="Times New Roman"/>
                    <a:cs typeface="Arial"/>
                  </a:rPr>
                  <a:t> والقوة </a:t>
                </a:r>
                <a:r>
                  <a:rPr lang="en-US" sz="2400" dirty="0">
                    <a:effectLst/>
                    <a:latin typeface="Cambria Math"/>
                    <a:ea typeface="Times New Roman"/>
                    <a:cs typeface="Sakkal Majalla"/>
                  </a:rPr>
                  <a:t>F</a:t>
                </a:r>
                <a:r>
                  <a:rPr lang="en-US" sz="2400" baseline="-25000" dirty="0">
                    <a:effectLst/>
                    <a:latin typeface="Cambria Math"/>
                    <a:ea typeface="Times New Roman"/>
                    <a:cs typeface="Sakkal Majalla"/>
                  </a:rPr>
                  <a:t>B</a:t>
                </a:r>
                <a:r>
                  <a:rPr lang="ar-EG" sz="2800" dirty="0">
                    <a:effectLst/>
                    <a:latin typeface="Cambria Math"/>
                    <a:ea typeface="Times New Roman"/>
                    <a:cs typeface="Sakkal Majalla"/>
                  </a:rPr>
                  <a:t> حول المفصل </a:t>
                </a:r>
                <a:r>
                  <a:rPr lang="en-US" sz="2400" dirty="0">
                    <a:effectLst/>
                    <a:latin typeface="Cambria Math"/>
                    <a:ea typeface="Times New Roman"/>
                    <a:cs typeface="Sakkal Majalla"/>
                  </a:rPr>
                  <a:t>C</a:t>
                </a:r>
                <a:r>
                  <a:rPr lang="en-US" sz="24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Cambria Math"/>
                    <a:ea typeface="Times New Roman"/>
                    <a:cs typeface="Sakkal Majalla"/>
                  </a:rPr>
                  <a:t>واللتان </a:t>
                </a:r>
                <a:r>
                  <a:rPr lang="ar-EG" sz="2800" dirty="0">
                    <a:effectLst/>
                    <a:latin typeface="Cambria Math"/>
                    <a:ea typeface="Times New Roman"/>
                    <a:cs typeface="Sakkal Majalla"/>
                  </a:rPr>
                  <a:t>يرمز لهما بالرمزين </a:t>
                </a:r>
                <a:r>
                  <a:rPr lang="ar-EG" sz="2800" dirty="0">
                    <a:effectLst/>
                    <a:latin typeface="Calibri"/>
                    <a:ea typeface="Times New Roman"/>
                    <a:cs typeface="Cambria Math"/>
                  </a:rPr>
                  <a:t> </a:t>
                </a:r>
                <a:r>
                  <a:rPr lang="en-US" sz="2400" dirty="0">
                    <a:effectLst/>
                    <a:latin typeface="Cambria Math"/>
                    <a:ea typeface="Times New Roman"/>
                    <a:cs typeface="Sakkal Majalla"/>
                  </a:rPr>
                  <a:t>(T</a:t>
                </a:r>
                <a:r>
                  <a:rPr lang="en-US" sz="2400" baseline="-25000" dirty="0">
                    <a:effectLst/>
                    <a:latin typeface="Cambria Math"/>
                    <a:ea typeface="Times New Roman"/>
                    <a:cs typeface="Sakkal Majalla"/>
                  </a:rPr>
                  <a:t>A</a:t>
                </a:r>
                <a:r>
                  <a:rPr lang="en-US" sz="2400" dirty="0">
                    <a:effectLst/>
                    <a:latin typeface="Cambria Math"/>
                    <a:ea typeface="Times New Roman"/>
                    <a:cs typeface="Sakkal Majalla"/>
                  </a:rPr>
                  <a:t> and T</a:t>
                </a:r>
                <a:r>
                  <a:rPr lang="en-US" sz="2400" baseline="-25000" dirty="0">
                    <a:effectLst/>
                    <a:latin typeface="Cambria Math"/>
                    <a:ea typeface="Times New Roman"/>
                    <a:cs typeface="Sakkal Majalla"/>
                  </a:rPr>
                  <a:t>B</a:t>
                </a:r>
                <a:r>
                  <a:rPr lang="en-US" sz="2400" dirty="0">
                    <a:effectLst/>
                    <a:latin typeface="Cambria Math"/>
                    <a:ea typeface="Times New Roman"/>
                    <a:cs typeface="Sakkal Majalla"/>
                  </a:rPr>
                  <a:t>)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31800" algn="just"/>
                <a:r>
                  <a:rPr lang="ar-EG" sz="2800" dirty="0">
                    <a:effectLst/>
                    <a:latin typeface="Cambria Math"/>
                    <a:ea typeface="Times New Roman"/>
                    <a:cs typeface="Sakkal Majalla"/>
                  </a:rPr>
                  <a:t>بحيث أن: </a:t>
                </a:r>
                <a:r>
                  <a:rPr lang="en-US" sz="2400" dirty="0">
                    <a:effectLst/>
                    <a:latin typeface="Cambria Math"/>
                    <a:ea typeface="Times New Roman"/>
                    <a:cs typeface="Sakkal Majalla"/>
                  </a:rPr>
                  <a:t>(T</a:t>
                </a:r>
                <a:r>
                  <a:rPr lang="en-US" sz="2400" baseline="-25000" dirty="0">
                    <a:effectLst/>
                    <a:latin typeface="Cambria Math"/>
                    <a:ea typeface="Times New Roman"/>
                    <a:cs typeface="Sakkal Majalla"/>
                  </a:rPr>
                  <a:t>A</a:t>
                </a:r>
                <a:r>
                  <a:rPr lang="en-US" sz="2400" dirty="0">
                    <a:effectLst/>
                    <a:latin typeface="Cambria Math"/>
                    <a:ea typeface="Times New Roman"/>
                    <a:cs typeface="Sakkal Majalla"/>
                  </a:rPr>
                  <a:t>)</a:t>
                </a:r>
                <a:r>
                  <a:rPr lang="en-US" sz="24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2800" dirty="0">
                    <a:effectLst/>
                    <a:latin typeface="Cambria Math"/>
                    <a:ea typeface="Times New Roman"/>
                    <a:cs typeface="Sakkal Majalla"/>
                  </a:rPr>
                  <a:t>تشير إلى العزم القائد </a:t>
                </a:r>
                <a:r>
                  <a:rPr lang="ar-EG" sz="2800" dirty="0" smtClean="0">
                    <a:effectLst/>
                    <a:latin typeface="Cambria Math"/>
                    <a:ea typeface="Times New Roman"/>
                    <a:cs typeface="Sakkal Majalla"/>
                  </a:rPr>
                  <a:t>بينما</a:t>
                </a:r>
                <a:r>
                  <a:rPr lang="en-US" sz="2400" dirty="0" smtClean="0">
                    <a:effectLst/>
                    <a:latin typeface="Cambria Math"/>
                    <a:ea typeface="Times New Roman"/>
                    <a:cs typeface="Sakkal Majalla"/>
                  </a:rPr>
                  <a:t>(T</a:t>
                </a:r>
                <a:r>
                  <a:rPr lang="en-US" sz="2400" baseline="-25000" dirty="0" smtClean="0">
                    <a:effectLst/>
                    <a:latin typeface="Cambria Math"/>
                    <a:ea typeface="Times New Roman"/>
                    <a:cs typeface="Sakkal Majalla"/>
                  </a:rPr>
                  <a:t>B</a:t>
                </a:r>
                <a:r>
                  <a:rPr lang="en-US" sz="2400" dirty="0">
                    <a:effectLst/>
                    <a:latin typeface="Cambria Math"/>
                    <a:ea typeface="Times New Roman"/>
                    <a:cs typeface="Sakkal Majalla"/>
                  </a:rPr>
                  <a:t>)</a:t>
                </a:r>
                <a:r>
                  <a:rPr lang="en-US" sz="24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2800" dirty="0">
                    <a:effectLst/>
                    <a:latin typeface="Cambria Math"/>
                    <a:ea typeface="Times New Roman"/>
                    <a:cs typeface="Sakkal Majalla"/>
                  </a:rPr>
                  <a:t>فتشير إلى العزم المقاوم.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31800" algn="just"/>
                <a:r>
                  <a:rPr lang="ar-EG" sz="2800" dirty="0">
                    <a:effectLst/>
                    <a:latin typeface="Cambria Math"/>
                    <a:ea typeface="Times New Roman"/>
                    <a:cs typeface="Sakkal Majalla"/>
                  </a:rPr>
                  <a:t>فإن العزم وكفاءة نقل الحركة </a:t>
                </a:r>
                <a:r>
                  <a:rPr lang="en-US" sz="2800" dirty="0">
                    <a:effectLst/>
                    <a:latin typeface="Cambria Math"/>
                    <a:ea typeface="Times New Roman"/>
                    <a:cs typeface="Sakkal Majalla"/>
                    <a:sym typeface="Symbol"/>
                  </a:rPr>
                  <a:t></a:t>
                </a:r>
                <a:r>
                  <a:rPr lang="en-US" sz="28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Sakkal Majalla"/>
                    <a:ea typeface="Times New Roman"/>
                    <a:cs typeface="Arial"/>
                  </a:rPr>
                  <a:t> يقدرا </a:t>
                </a:r>
                <a:r>
                  <a:rPr lang="ar-EG" sz="2800" dirty="0">
                    <a:effectLst/>
                    <a:latin typeface="Sakkal Majalla"/>
                    <a:ea typeface="Times New Roman"/>
                    <a:cs typeface="Arial"/>
                  </a:rPr>
                  <a:t>كما يلي: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727200" algn="just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∵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A</m:t>
                          </m:r>
                        </m:sub>
                      </m:sSub>
                      <m:r>
                        <a:rPr lang="en-US" sz="28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A</m:t>
                          </m:r>
                        </m:sub>
                      </m:sSub>
                      <m:r>
                        <a:rPr lang="en-US" sz="28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8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727200" algn="just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∴ </m:t>
                      </m:r>
                      <m:r>
                        <m:rPr>
                          <m:sty m:val="p"/>
                        </m:rPr>
                        <a:rPr lang="en-US" sz="28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η</m:t>
                      </m:r>
                      <m:r>
                        <a:rPr lang="en-US" sz="28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A</m:t>
                              </m:r>
                            </m:sub>
                          </m:sSub>
                          <m:r>
                            <a:rPr lang="en-US" sz="28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/>
                                  <a:ea typeface="Calibri"/>
                                  <a:cs typeface="Cambria Math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295400" algn="just"/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حيث: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295400" algn="just"/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	</a:t>
                </a:r>
                <a:r>
                  <a:rPr lang="en-US" sz="2800" dirty="0">
                    <a:effectLst/>
                    <a:latin typeface="Cambria Math"/>
                    <a:ea typeface="Calibri"/>
                    <a:cs typeface="Sakkal Majalla"/>
                    <a:sym typeface="Symbol"/>
                  </a:rPr>
                  <a:t></a:t>
                </a:r>
                <a:r>
                  <a:rPr lang="en-US" sz="2800" baseline="-25000" dirty="0">
                    <a:effectLst/>
                    <a:latin typeface="Cambria Math"/>
                    <a:ea typeface="Calibri"/>
                    <a:cs typeface="Sakkal Majalla"/>
                  </a:rPr>
                  <a:t>A</a:t>
                </a:r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  = السرعة الزاوية للوصلة 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DA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295400" algn="just"/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	</a:t>
                </a:r>
                <a:r>
                  <a:rPr lang="en-US" sz="2800" dirty="0">
                    <a:effectLst/>
                    <a:latin typeface="Cambria Math"/>
                    <a:ea typeface="Calibri"/>
                    <a:cs typeface="Sakkal Majalla"/>
                    <a:sym typeface="Symbol"/>
                  </a:rPr>
                  <a:t></a:t>
                </a:r>
                <a:r>
                  <a:rPr lang="en-US" sz="2800" baseline="-25000" dirty="0">
                    <a:effectLst/>
                    <a:latin typeface="Cambria Math"/>
                    <a:ea typeface="Calibri"/>
                    <a:cs typeface="Sakkal Majalla"/>
                  </a:rPr>
                  <a:t>B</a:t>
                </a:r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  = السرعة الزاوية للوصلة 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CB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31736"/>
                <a:ext cx="6840760" cy="5278304"/>
              </a:xfrm>
              <a:prstGeom prst="rect">
                <a:avLst/>
              </a:prstGeom>
              <a:blipFill rotWithShape="1">
                <a:blip r:embed="rId2"/>
                <a:stretch>
                  <a:fillRect l="-3030" t="-1155" b="-277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العائد الميكانيكي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59632" y="908720"/>
                <a:ext cx="7560840" cy="5281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0" algn="just">
                  <a:lnSpc>
                    <a:spcPct val="120000"/>
                  </a:lnSpc>
                </a:pPr>
                <a:r>
                  <a:rPr lang="ar-EG" sz="2800" dirty="0">
                    <a:latin typeface="Cambria Math"/>
                    <a:ea typeface="Calibri"/>
                    <a:cs typeface="Sakkal Majalla"/>
                  </a:rPr>
                  <a:t>يعرف العائد الميكانيكي للوصلة الحركية بأنه النسبة بين الحمل والجهد وكما هو موضح </a:t>
                </a:r>
                <a:r>
                  <a:rPr lang="ar-EG" sz="2800" dirty="0" smtClean="0">
                    <a:latin typeface="Cambria Math"/>
                    <a:ea typeface="Calibri"/>
                    <a:cs typeface="Sakkal Majalla"/>
                  </a:rPr>
                  <a:t>بالشكل السابق </a:t>
                </a:r>
                <a:r>
                  <a:rPr lang="ar-EG" sz="2800" dirty="0" smtClean="0">
                    <a:effectLst/>
                    <a:latin typeface="Cambria Math"/>
                    <a:ea typeface="Calibri"/>
                    <a:cs typeface="Sakkal Majalla"/>
                  </a:rPr>
                  <a:t>الذي </a:t>
                </a:r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يبين الآلية الرباعية الأضلاع فإذا كانت الوصلة 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DA</a:t>
                </a:r>
                <a:r>
                  <a:rPr lang="en-US" sz="24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Cambria Math"/>
                    <a:ea typeface="Calibri"/>
                    <a:cs typeface="Sakkal Majalla"/>
                  </a:rPr>
                  <a:t>يطلق </a:t>
                </a:r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عليها الوصلة القائدة بينما الوصلة 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CD</a:t>
                </a:r>
                <a:r>
                  <a:rPr lang="en-US" sz="24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يطلق عليها الوصلة المنقادة وأن القوة 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F</a:t>
                </a:r>
                <a:r>
                  <a:rPr lang="en-US" sz="2400" baseline="-25000" dirty="0">
                    <a:effectLst/>
                    <a:latin typeface="Cambria Math"/>
                    <a:ea typeface="Calibri"/>
                    <a:cs typeface="Sakkal Majalla"/>
                  </a:rPr>
                  <a:t>A</a:t>
                </a:r>
                <a:r>
                  <a:rPr lang="en-US" sz="24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Cambria Math"/>
                    <a:ea typeface="Calibri"/>
                    <a:cs typeface="Sakkal Majalla"/>
                  </a:rPr>
                  <a:t>هي </a:t>
                </a:r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القوة المؤثرة عند النقطة 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A</a:t>
                </a:r>
                <a:r>
                  <a:rPr lang="en-US" sz="24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Cambria Math"/>
                    <a:ea typeface="Calibri"/>
                    <a:cs typeface="Sakkal Majalla"/>
                  </a:rPr>
                  <a:t>وهي </a:t>
                </a:r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تمثل الجهد بينما القوة 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F</a:t>
                </a:r>
                <a:r>
                  <a:rPr lang="en-US" sz="2400" baseline="-25000" dirty="0">
                    <a:effectLst/>
                    <a:latin typeface="Cambria Math"/>
                    <a:ea typeface="Calibri"/>
                    <a:cs typeface="Sakkal Majalla"/>
                  </a:rPr>
                  <a:t>B</a:t>
                </a:r>
                <a:r>
                  <a:rPr lang="en-US" sz="24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Cambria Math"/>
                    <a:ea typeface="Calibri"/>
                    <a:cs typeface="Sakkal Majalla"/>
                  </a:rPr>
                  <a:t>والتي </a:t>
                </a:r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يطلق عليها الحمل والمؤثرة عند النقطة 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B</a:t>
                </a:r>
                <a:r>
                  <a:rPr lang="en-US" sz="24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800" dirty="0" smtClean="0">
                    <a:effectLst/>
                    <a:latin typeface="Cambria Math"/>
                    <a:ea typeface="Calibri"/>
                    <a:cs typeface="Sakkal Majalla"/>
                  </a:rPr>
                  <a:t>أو </a:t>
                </a:r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المقاومة التي يجب التغلب عليها. وطبقا لأسس قانون بقاء الطاقة وعند إهمال الإحتكاك فإنه يمكن التعبير عن العائد الميكانيكي والذي يطلق عليه العائد الميكانيكي المثالي 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(M.A</a:t>
                </a:r>
                <a:r>
                  <a:rPr lang="en-US" sz="2400" baseline="-25000" dirty="0">
                    <a:effectLst/>
                    <a:latin typeface="Cambria Math"/>
                    <a:ea typeface="Calibri"/>
                    <a:cs typeface="Sakkal Majalla"/>
                  </a:rPr>
                  <a:t>(Ideal)</a:t>
                </a:r>
                <a:r>
                  <a:rPr lang="en-US" sz="2400" dirty="0">
                    <a:effectLst/>
                    <a:latin typeface="Cambria Math"/>
                    <a:ea typeface="Calibri"/>
                    <a:cs typeface="Sakkal Majalla"/>
                  </a:rPr>
                  <a:t>)</a:t>
                </a:r>
                <a:r>
                  <a:rPr lang="ar-EG" sz="2800" dirty="0">
                    <a:effectLst/>
                    <a:latin typeface="Cambria Math"/>
                    <a:ea typeface="Calibri"/>
                    <a:cs typeface="Sakkal Majalla"/>
                  </a:rPr>
                  <a:t> كما يلي: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31800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∴ 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𝑀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.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𝐼𝑑𝑒𝑎𝑙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908720"/>
                <a:ext cx="7560840" cy="5281382"/>
              </a:xfrm>
              <a:prstGeom prst="rect">
                <a:avLst/>
              </a:prstGeom>
              <a:blipFill rotWithShape="1">
                <a:blip r:embed="rId2"/>
                <a:stretch>
                  <a:fillRect l="-2823" r="-32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3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العائد الميكانيكي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59632" y="836712"/>
                <a:ext cx="7632848" cy="5913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0" algn="just">
                  <a:lnSpc>
                    <a:spcPct val="90000"/>
                  </a:lnSpc>
                  <a:tabLst>
                    <a:tab pos="95250" algn="l"/>
                  </a:tabLst>
                </a:pP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وإذا تم أخذ تأثير الإحتكاك في الإعتبار فإن مقاومة الإحتكاك سوف تؤثر على الجهد وينتج عن ذلك أن العائد الميكانيكي يطلق عليه العائد الميكانيكي الفعلي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(M.A</a:t>
                </a:r>
                <a:r>
                  <a:rPr lang="en-US" sz="24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(Actual)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سوف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يقل عن العائد الميكانيكي المثالي ويعبر عن ذلك رياضيا كما يلي: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just">
                  <a:tabLst>
                    <a:tab pos="952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∴ 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𝑀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.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𝐴𝑐𝑡𝑢𝑎𝑙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𝜂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𝜂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just">
                  <a:lnSpc>
                    <a:spcPct val="90000"/>
                  </a:lnSpc>
                  <a:tabLst>
                    <a:tab pos="95250" algn="l"/>
                  </a:tabLst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حيث: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  <a:sym typeface="Symbol"/>
                  </a:rPr>
                  <a:t>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= كفاءة الآلية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just">
                  <a:lnSpc>
                    <a:spcPct val="90000"/>
                  </a:lnSpc>
                  <a:tabLst>
                    <a:tab pos="95250" algn="l"/>
                  </a:tabLst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العائد الميكانيكي يعرف أيضا بأنه النسبة بين العزم الخارج إلى العزم الداخل وبناءا على ذلك فإن كلا من العائد الميكانيكي المثالي والفعلي يعبر عنهما كما يلي: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just">
                  <a:lnSpc>
                    <a:spcPct val="90000"/>
                  </a:lnSpc>
                  <a:tabLst>
                    <a:tab pos="952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∴ 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𝑀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.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𝐼𝑑𝑒𝑎𝑙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just">
                  <a:lnSpc>
                    <a:spcPct val="120000"/>
                  </a:lnSpc>
                  <a:tabLst>
                    <a:tab pos="952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∴ 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𝑀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.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𝐴𝑐𝑡𝑢𝑎𝑙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𝜂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𝜂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836712"/>
                <a:ext cx="7632848" cy="5913735"/>
              </a:xfrm>
              <a:prstGeom prst="rect">
                <a:avLst/>
              </a:prstGeom>
              <a:blipFill rotWithShape="1">
                <a:blip r:embed="rId2"/>
                <a:stretch>
                  <a:fillRect l="-2716" t="-1546" r="-31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1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105" y="332656"/>
            <a:ext cx="7124328" cy="720080"/>
          </a:xfrm>
        </p:spPr>
        <p:txBody>
          <a:bodyPr>
            <a:normAutofit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تمرين محلول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(2)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Simple Bold Jut O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6366" y="764704"/>
            <a:ext cx="55881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>
              <a:lnSpc>
                <a:spcPct val="150000"/>
              </a:lnSpc>
            </a:pPr>
            <a:r>
              <a:rPr lang="ar-EG" sz="2800" dirty="0">
                <a:latin typeface="Cambria Math"/>
                <a:ea typeface="Calibri"/>
                <a:cs typeface="Sakkal Majalla"/>
              </a:rPr>
              <a:t>الشكل المقابل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يوضح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آلة برشمة مسامير تعمل بضغط الهواء. فإذا كانت الأبعاد للوصلات المختلفة هي: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1009650" lvl="2" algn="l" rtl="0">
              <a:lnSpc>
                <a:spcPct val="150000"/>
              </a:lnSpc>
            </a:pPr>
            <a:r>
              <a:rPr lang="en-US" sz="2400" dirty="0" smtClean="0">
                <a:latin typeface="Cambria Math"/>
                <a:ea typeface="Calibri"/>
                <a:cs typeface="Sakkal Majalla"/>
              </a:rPr>
              <a:t>OA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= 175 mm</a:t>
            </a:r>
            <a:r>
              <a:rPr lang="en-US" sz="2400" dirty="0">
                <a:latin typeface="Sakkal Majalla"/>
                <a:ea typeface="Calibri"/>
                <a:cs typeface="Arial"/>
              </a:rPr>
              <a:t> </a:t>
            </a:r>
            <a:r>
              <a:rPr lang="en-US" sz="2400" dirty="0" smtClean="0">
                <a:latin typeface="Sakkal Majalla"/>
                <a:ea typeface="Calibri"/>
                <a:cs typeface="Arial"/>
              </a:rPr>
              <a:t> -  </a:t>
            </a:r>
            <a:r>
              <a:rPr lang="en-US" sz="2400" dirty="0" smtClean="0">
                <a:latin typeface="Cambria Math"/>
                <a:ea typeface="Calibri"/>
                <a:cs typeface="Sakkal Majalla"/>
              </a:rPr>
              <a:t>AB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= 180 </a:t>
            </a:r>
            <a:r>
              <a:rPr lang="en-US" sz="2400" dirty="0" smtClean="0">
                <a:latin typeface="Cambria Math"/>
                <a:ea typeface="Calibri"/>
                <a:cs typeface="Sakkal Majalla"/>
              </a:rPr>
              <a:t>mm</a:t>
            </a:r>
          </a:p>
          <a:p>
            <a:pPr marL="1009650" lvl="2" algn="l" rtl="0">
              <a:lnSpc>
                <a:spcPct val="150000"/>
              </a:lnSpc>
            </a:pPr>
            <a:r>
              <a:rPr lang="en-US" sz="2400" dirty="0" smtClean="0">
                <a:latin typeface="Cambria Math"/>
                <a:ea typeface="Calibri"/>
                <a:cs typeface="Sakkal Majalla"/>
              </a:rPr>
              <a:t>AD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= 500 mm</a:t>
            </a:r>
            <a:r>
              <a:rPr lang="en-US" sz="2400" dirty="0">
                <a:latin typeface="Sakkal Majalla"/>
                <a:ea typeface="Calibri"/>
                <a:cs typeface="Arial"/>
              </a:rPr>
              <a:t> </a:t>
            </a:r>
            <a:r>
              <a:rPr lang="en-US" sz="2400" dirty="0" smtClean="0">
                <a:latin typeface="Sakkal Majalla"/>
                <a:ea typeface="Calibri"/>
                <a:cs typeface="Arial"/>
              </a:rPr>
              <a:t>   -  </a:t>
            </a:r>
            <a:r>
              <a:rPr lang="en-US" sz="2400" dirty="0" smtClean="0">
                <a:latin typeface="Cambria Math"/>
                <a:ea typeface="Calibri"/>
                <a:cs typeface="Sakkal Majalla"/>
              </a:rPr>
              <a:t>BC =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325 </a:t>
            </a:r>
            <a:r>
              <a:rPr lang="en-US" sz="2400" dirty="0" smtClean="0">
                <a:latin typeface="Cambria Math"/>
                <a:ea typeface="Calibri"/>
                <a:cs typeface="Sakkal Majalla"/>
              </a:rPr>
              <a:t>mm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95250" algn="just">
              <a:lnSpc>
                <a:spcPct val="150000"/>
              </a:lnSpc>
            </a:pPr>
            <a:r>
              <a:rPr lang="ar-EG" sz="2800" dirty="0">
                <a:latin typeface="Cambria Math"/>
                <a:ea typeface="Calibri"/>
                <a:cs typeface="Sakkal Majalla"/>
              </a:rPr>
              <a:t>فأوجد النسبة بين سرعة النقطة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C</a:t>
            </a:r>
            <a:r>
              <a:rPr lang="en-US" sz="2400" dirty="0">
                <a:latin typeface="Sakkal Majalla"/>
                <a:ea typeface="Calibri"/>
                <a:cs typeface="Arial"/>
              </a:rPr>
              <a:t> </a:t>
            </a:r>
            <a:r>
              <a:rPr lang="ar-EG" sz="2400" dirty="0" smtClean="0">
                <a:latin typeface="Sakkal Majalla"/>
                <a:ea typeface="Calibri"/>
                <a:cs typeface="Arial"/>
              </a:rPr>
              <a:t>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والذراع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D</a:t>
            </a:r>
            <a:r>
              <a:rPr lang="en-US" sz="2400" dirty="0">
                <a:latin typeface="Sakkal Majalla"/>
                <a:ea typeface="Calibri"/>
                <a:cs typeface="Arial"/>
              </a:rPr>
              <a:t> </a:t>
            </a:r>
            <a:r>
              <a:rPr lang="ar-EG" sz="2400" dirty="0" smtClean="0">
                <a:latin typeface="Sakkal Majalla"/>
                <a:ea typeface="Calibri"/>
                <a:cs typeface="Arial"/>
              </a:rPr>
              <a:t>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عندما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يكون الضلع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OB</a:t>
            </a:r>
            <a:r>
              <a:rPr lang="en-US" sz="2400" dirty="0">
                <a:latin typeface="Sakkal Majalla"/>
                <a:ea typeface="Calibri"/>
                <a:cs typeface="Arial"/>
              </a:rPr>
              <a:t> </a:t>
            </a:r>
            <a:r>
              <a:rPr lang="ar-EG" sz="2400" dirty="0" smtClean="0">
                <a:latin typeface="Sakkal Majalla"/>
                <a:ea typeface="Calibri"/>
                <a:cs typeface="Arial"/>
              </a:rPr>
              <a:t>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في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وضع رأسي - وما هي مقدار الكفاءة للآلة إذا كان الحمل عند المكبس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C</a:t>
            </a:r>
            <a:r>
              <a:rPr lang="en-US" sz="2400" dirty="0">
                <a:latin typeface="Sakkal Majalla"/>
                <a:ea typeface="Calibri"/>
                <a:cs typeface="Arial"/>
              </a:rPr>
              <a:t> </a:t>
            </a:r>
            <a:r>
              <a:rPr lang="ar-EG" sz="2400" dirty="0" smtClean="0">
                <a:latin typeface="Sakkal Majalla"/>
                <a:ea typeface="Calibri"/>
                <a:cs typeface="Arial"/>
              </a:rPr>
              <a:t>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يساوي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2.5 kN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والذي يسبب قوة دفع مقدارها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4 kN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عند الذراع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D</a:t>
            </a:r>
            <a:r>
              <a:rPr lang="ar-EG" sz="3200" dirty="0">
                <a:latin typeface="Cambria Math"/>
                <a:ea typeface="Calibri"/>
                <a:cs typeface="Sakkal Majalla"/>
              </a:rPr>
              <a:t>؟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" r="2899" b="1994"/>
          <a:stretch/>
        </p:blipFill>
        <p:spPr bwMode="auto">
          <a:xfrm>
            <a:off x="1157114" y="1484784"/>
            <a:ext cx="219075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7606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الحـــــــــل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347864" y="836712"/>
                <a:ext cx="5328592" cy="5857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40000"/>
                  </a:lnSpc>
                  <a:buFont typeface="Wingdings"/>
                  <a:buChar char=""/>
                </a:pPr>
                <a:r>
                  <a:rPr lang="ar-EG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المعطيات</a:t>
                </a:r>
                <a:r>
                  <a:rPr lang="ar-EG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:</a:t>
                </a:r>
              </a:p>
              <a:p>
                <a:pPr lvl="0" algn="ctr" rtl="0">
                  <a:lnSpc>
                    <a:spcPct val="140000"/>
                  </a:lnSpc>
                </a:pPr>
                <a:r>
                  <a:rPr lang="en-US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W</a:t>
                </a:r>
                <a:r>
                  <a:rPr lang="en-US" sz="24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C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= 2500 N and W</a:t>
                </a:r>
                <a:r>
                  <a:rPr lang="en-US" sz="24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D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= </a:t>
                </a:r>
                <a:r>
                  <a:rPr lang="en-US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4000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N) 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40000"/>
                  </a:lnSpc>
                  <a:buFont typeface="Wingdings"/>
                  <a:buChar char=""/>
                </a:pPr>
                <a:r>
                  <a:rPr lang="ar-EG" sz="24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تقدير السرعة الزاوية للمرفق </a:t>
                </a:r>
                <a:r>
                  <a:rPr lang="en-US" sz="20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OA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79500" algn="just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ar-EG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∵</m:t>
                          </m:r>
                          <m:r>
                            <a:rPr lang="ar-EG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2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𝜋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𝑁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/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60</m:t>
                      </m:r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just">
                  <a:lnSpc>
                    <a:spcPct val="140000"/>
                  </a:lnSpc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وحيث أن طول المرفق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0.175 m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، فإن سرعة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والتي تسمى سرعة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لأن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ثابتة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تقدر كما يلي: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7950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2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𝜋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60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×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0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.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175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0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.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0183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𝑁</m:t>
                          </m: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 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𝑚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/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𝑠</m:t>
                      </m:r>
                    </m:oMath>
                  </m:oMathPara>
                </a14:m>
                <a:endParaRPr lang="en-US" sz="1600" dirty="0">
                  <a:effectLst/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25000"/>
                  </a:lnSpc>
                  <a:buFont typeface="Wingdings"/>
                  <a:buChar char=""/>
                </a:pPr>
                <a:r>
                  <a:rPr lang="ar-EG" sz="2400" b="1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رسم مضلع الفراغ للآلية بمقياس رسم مناسب كما </a:t>
                </a:r>
                <a:r>
                  <a:rPr lang="ar-EG" sz="2400" b="1" spc="-3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في الشكل المقابل: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836712"/>
                <a:ext cx="5328592" cy="5857757"/>
              </a:xfrm>
              <a:prstGeom prst="rect">
                <a:avLst/>
              </a:prstGeom>
              <a:blipFill rotWithShape="1">
                <a:blip r:embed="rId2"/>
                <a:stretch>
                  <a:fillRect l="-2975" r="-1831" b="-135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" t="3613" r="62210" b="8602"/>
          <a:stretch/>
        </p:blipFill>
        <p:spPr bwMode="auto">
          <a:xfrm>
            <a:off x="1150578" y="1809939"/>
            <a:ext cx="2197285" cy="3491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7606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الحـــــــــل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75656" y="836712"/>
                <a:ext cx="7344816" cy="5673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buFont typeface="Wingdings"/>
                  <a:buChar char=""/>
                </a:pPr>
                <a:r>
                  <a:rPr lang="ar-EG" sz="2400" b="1" spc="-30" dirty="0">
                    <a:latin typeface="Sakkal Majalla" panose="02000000000000000000" pitchFamily="2" charset="-78"/>
                    <a:ea typeface="Calibri"/>
                    <a:cs typeface="Sakkal Majalla" panose="02000000000000000000" pitchFamily="2" charset="-78"/>
                  </a:rPr>
                  <a:t>رسم مضلع السرعات للآلية بمقياس رسم مناسب بإستخدام الخطوات التالية</a:t>
                </a:r>
                <a:r>
                  <a:rPr lang="ar-EG" sz="2400" b="1" spc="-30" dirty="0" smtClean="0">
                    <a:latin typeface="Sakkal Majalla" panose="02000000000000000000" pitchFamily="2" charset="-78"/>
                    <a:ea typeface="Calibri"/>
                    <a:cs typeface="Sakkal Majalla" panose="02000000000000000000" pitchFamily="2" charset="-78"/>
                  </a:rPr>
                  <a:t>:</a:t>
                </a:r>
              </a:p>
              <a:p>
                <a:pPr marL="342900" lvl="0" indent="-342900" algn="just">
                  <a:buFont typeface="Wingdings"/>
                  <a:buChar char=""/>
                </a:pPr>
                <a:endParaRPr lang="ar-EG" sz="1600" b="1" spc="-30" dirty="0">
                  <a:effectLst/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buFont typeface="Wingdings"/>
                  <a:buChar char=""/>
                </a:pPr>
                <a:endParaRPr lang="ar-EG" sz="1600" b="1" spc="-30" dirty="0" smtClean="0"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buFont typeface="Wingdings"/>
                  <a:buChar char=""/>
                </a:pPr>
                <a:endParaRPr lang="ar-EG" sz="1600" b="1" spc="-30" dirty="0">
                  <a:effectLst/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buFont typeface="Wingdings"/>
                  <a:buChar char=""/>
                </a:pPr>
                <a:endParaRPr lang="ar-EG" sz="1600" b="1" spc="-30" dirty="0" smtClean="0"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buFont typeface="Wingdings"/>
                  <a:buChar char=""/>
                </a:pPr>
                <a:endParaRPr lang="ar-EG" sz="1600" b="1" spc="-30" dirty="0" smtClean="0">
                  <a:effectLst/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buFont typeface="Wingdings"/>
                  <a:buChar char=""/>
                </a:pPr>
                <a:endParaRPr lang="ar-EG" sz="1600" b="1" spc="-30" dirty="0"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buFont typeface="Wingdings"/>
                  <a:buChar char=""/>
                </a:pPr>
                <a:endParaRPr lang="ar-EG" sz="1600" b="1" spc="-30" dirty="0">
                  <a:effectLst/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buFont typeface="Wingdings"/>
                  <a:buChar char=""/>
                </a:pPr>
                <a:endParaRPr lang="en-US" sz="1600" dirty="0">
                  <a:effectLst/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buSzPts val="1800"/>
                  <a:buFont typeface="+mj-lt"/>
                  <a:buAutoNum type="arabicPeriod"/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𝑜𝑎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عمودي على الضلع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OA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ويمثل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سرعة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أي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أن: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𝑜𝑎</m:t>
                            </m:r>
                          </m:e>
                        </m:acc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=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=(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0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.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0183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 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𝑁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وحيث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أن سرعة المرفق غير معلومة فسوف يتم فرض أن طول المتجه يساوي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𝑜𝑎</m:t>
                        </m:r>
                      </m:e>
                    </m:acc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/>
                      </a:rPr>
                      <m:t>=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/>
                      </a:rPr>
                      <m:t>20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/>
                      </a:rPr>
                      <m:t>𝑚𝑚</m:t>
                    </m:r>
                  </m:oMath>
                </a14:m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buSzPts val="1800"/>
                  <a:buFont typeface="+mj-lt"/>
                  <a:buAutoNum type="arabicPeriod"/>
                </a:pPr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(a) </a:t>
                </a:r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pc="8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8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ab</m:t>
                        </m:r>
                      </m:e>
                    </m:acc>
                  </m:oMath>
                </a14:m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عمودي على الضلع </a:t>
                </a:r>
                <a:r>
                  <a:rPr lang="en-US" sz="20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</a:t>
                </a:r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ويمثل سرعة النقطة </a:t>
                </a:r>
                <a:r>
                  <a:rPr lang="en-US" sz="20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0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 ومن النقطة </a:t>
                </a:r>
                <a:r>
                  <a:rPr lang="en-US" sz="20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(o)</a:t>
                </a:r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pc="8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8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ob</m:t>
                        </m:r>
                      </m:e>
                    </m:acc>
                  </m:oMath>
                </a14:m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عمودي على الضلع </a:t>
                </a:r>
                <a:r>
                  <a:rPr lang="en-US" sz="20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OB </a:t>
                </a:r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ويمثل سرعة النقطة </a:t>
                </a:r>
                <a:r>
                  <a:rPr lang="en-US" sz="20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0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</a:t>
                </a:r>
                <a:r>
                  <a:rPr lang="en-US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ينتج عن ذلك أن المتجهين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pc="8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8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pc="8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8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ob</m:t>
                        </m:r>
                      </m:e>
                    </m:acc>
                  </m:oMath>
                </a14:m>
                <a:r>
                  <a:rPr lang="ar-EG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يتقاطعان عند النقطة </a:t>
                </a:r>
                <a:r>
                  <a:rPr lang="en-US" sz="2400" spc="8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(b)</a:t>
                </a:r>
                <a:r>
                  <a:rPr lang="ar-EG" sz="2800" spc="8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836712"/>
                <a:ext cx="7344816" cy="5673284"/>
              </a:xfrm>
              <a:prstGeom prst="rect">
                <a:avLst/>
              </a:prstGeom>
              <a:blipFill rotWithShape="1">
                <a:blip r:embed="rId2"/>
                <a:stretch>
                  <a:fillRect l="-2241" t="-1504" r="-1245" b="-247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4" y="1381125"/>
            <a:ext cx="2316163" cy="183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3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7606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الحـــــــــل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75656" y="836712"/>
                <a:ext cx="7272808" cy="5739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 algn="just">
                  <a:lnSpc>
                    <a:spcPct val="120000"/>
                  </a:lnSpc>
                  <a:buSzPts val="1800"/>
                  <a:buFont typeface="+mj-lt"/>
                  <a:buAutoNum type="arabicPeriod" startAt="3"/>
                </a:pPr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من النقطة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(b)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pc="5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5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bc</m:t>
                        </m:r>
                      </m:e>
                    </m:acc>
                  </m:oMath>
                </a14:m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 بحيث يكون عمودي على الضلع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BC</a:t>
                </a:r>
                <a:r>
                  <a:rPr lang="en-US" sz="2000" spc="5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ويمثل سرعة النقطة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C</a:t>
                </a:r>
                <a:r>
                  <a:rPr lang="en-US" sz="2000" spc="5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بالنسبة للنقطة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B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. ومن النقطة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(o)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pc="5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5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oc</m:t>
                        </m:r>
                      </m:e>
                    </m:acc>
                  </m:oMath>
                </a14:m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 بحيث يكون موازي لمسار حركة النقطة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C</a:t>
                </a:r>
                <a:r>
                  <a:rPr lang="en-US" sz="2000" spc="5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ويمثل سرعة النقطة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C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. ينتج عن ذلك أن المتجهين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pc="5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5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spc="50" dirty="0">
                    <a:effectLst/>
                    <a:latin typeface="Cambria Math"/>
                    <a:ea typeface="Calibri"/>
                    <a:cs typeface="Sakkal Majalla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pc="5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5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oc</m:t>
                        </m:r>
                      </m:e>
                    </m:acc>
                  </m:oMath>
                </a14:m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 يتقاطعان عند النقطة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(c)</a:t>
                </a:r>
                <a:r>
                  <a:rPr lang="ar-EG" sz="2400" spc="50" dirty="0" smtClean="0">
                    <a:effectLst/>
                    <a:latin typeface="Cambria Math"/>
                    <a:ea typeface="Calibri"/>
                    <a:cs typeface="Sakkal Majalla"/>
                  </a:rPr>
                  <a:t>.</a:t>
                </a:r>
                <a:endParaRPr lang="ar-EG" sz="1600" dirty="0" smtClean="0">
                  <a:latin typeface="Calibri"/>
                  <a:ea typeface="Calibri"/>
                  <a:cs typeface="Arial"/>
                </a:endParaRPr>
              </a:p>
              <a:p>
                <a:pPr marL="457200" lvl="0" indent="-457200" algn="just">
                  <a:lnSpc>
                    <a:spcPct val="120000"/>
                  </a:lnSpc>
                  <a:buSzPts val="1800"/>
                  <a:buFont typeface="+mj-lt"/>
                  <a:buAutoNum type="arabicPeriod" startAt="3"/>
                </a:pPr>
                <a:r>
                  <a:rPr lang="ar-EG" sz="2400" spc="50" dirty="0" smtClean="0">
                    <a:effectLst/>
                    <a:latin typeface="Cambria Math"/>
                    <a:ea typeface="Calibri"/>
                    <a:cs typeface="Sakkal Majalla"/>
                  </a:rPr>
                  <a:t>من 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مضلع السرعة نلاحظ أن النقطتين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(b and c)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 متطابقتين ونستنتج من ذلك أن سرعة النقطة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B</a:t>
                </a:r>
                <a:r>
                  <a:rPr lang="en-US" sz="2000" spc="5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بالنسبة للنقطة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C</a:t>
                </a:r>
                <a:r>
                  <a:rPr lang="en-US" sz="2000" spc="5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تساوي صفرا وأن سرعة النقطة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B</a:t>
                </a:r>
                <a:r>
                  <a:rPr lang="en-US" sz="2000" spc="5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spc="50" dirty="0">
                    <a:effectLst/>
                    <a:latin typeface="Cambria Math"/>
                    <a:ea typeface="Calibri"/>
                    <a:cs typeface="Sakkal Majalla"/>
                  </a:rPr>
                  <a:t>تساوي سرعة النقطة </a:t>
                </a:r>
                <a:r>
                  <a:rPr lang="en-US" sz="2000" spc="50" dirty="0">
                    <a:effectLst/>
                    <a:latin typeface="Cambria Math"/>
                    <a:ea typeface="Calibri"/>
                    <a:cs typeface="Sakkal Majalla"/>
                  </a:rPr>
                  <a:t>C</a:t>
                </a:r>
                <a:r>
                  <a:rPr lang="ar-EG" sz="2400" spc="50" dirty="0" smtClean="0">
                    <a:effectLst/>
                    <a:latin typeface="Cambria Math"/>
                    <a:ea typeface="Calibri"/>
                    <a:cs typeface="Sakkal Majalla"/>
                  </a:rPr>
                  <a:t>.</a:t>
                </a:r>
              </a:p>
              <a:p>
                <a:pPr marL="457200" indent="-457200" algn="just">
                  <a:lnSpc>
                    <a:spcPct val="120000"/>
                  </a:lnSpc>
                  <a:buSzPts val="1800"/>
                  <a:buFont typeface="+mj-lt"/>
                  <a:buAutoNum type="arabicPeriod" startAt="3"/>
                </a:pPr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من النقطة </a:t>
                </a:r>
                <a:r>
                  <a:rPr lang="en-US" sz="2400" spc="50" dirty="0">
                    <a:latin typeface="Cambria Math"/>
                    <a:ea typeface="Calibri"/>
                    <a:cs typeface="Sakkal Majalla"/>
                  </a:rPr>
                  <a:t>(a)</a:t>
                </a:r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spc="50">
                            <a:latin typeface="Cambria Math"/>
                            <a:ea typeface="Calibri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50">
                            <a:latin typeface="Cambria Math"/>
                            <a:ea typeface="Calibri"/>
                            <a:cs typeface="Sakkal Majalla"/>
                          </a:rPr>
                          <m:t>ad</m:t>
                        </m:r>
                      </m:e>
                    </m:acc>
                  </m:oMath>
                </a14:m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 بحيث يكون عمودي على الضلع </a:t>
                </a:r>
                <a:r>
                  <a:rPr lang="en-US" sz="2400" spc="50" dirty="0">
                    <a:latin typeface="Cambria Math"/>
                    <a:ea typeface="Calibri"/>
                    <a:cs typeface="Sakkal Majalla"/>
                  </a:rPr>
                  <a:t>AD </a:t>
                </a:r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ويمثل سرعة النقطة </a:t>
                </a:r>
                <a:r>
                  <a:rPr lang="en-US" sz="2400" spc="50" dirty="0">
                    <a:latin typeface="Cambria Math"/>
                    <a:ea typeface="Calibri"/>
                    <a:cs typeface="Sakkal Majalla"/>
                  </a:rPr>
                  <a:t>D </a:t>
                </a:r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بالنسبة للنقطة </a:t>
                </a:r>
                <a:r>
                  <a:rPr lang="en-US" sz="2400" spc="50" dirty="0">
                    <a:latin typeface="Cambria Math"/>
                    <a:ea typeface="Calibri"/>
                    <a:cs typeface="Sakkal Majalla"/>
                  </a:rPr>
                  <a:t>A</a:t>
                </a:r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. ومن النقطة </a:t>
                </a:r>
                <a:r>
                  <a:rPr lang="en-US" sz="2400" spc="50" dirty="0">
                    <a:latin typeface="Cambria Math"/>
                    <a:ea typeface="Calibri"/>
                    <a:cs typeface="Sakkal Majalla"/>
                  </a:rPr>
                  <a:t>(o)</a:t>
                </a:r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spc="50">
                            <a:latin typeface="Cambria Math"/>
                            <a:ea typeface="Calibri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50">
                            <a:latin typeface="Cambria Math"/>
                            <a:ea typeface="Calibri"/>
                            <a:cs typeface="Sakkal Majalla"/>
                          </a:rPr>
                          <m:t>ob</m:t>
                        </m:r>
                      </m:e>
                    </m:acc>
                  </m:oMath>
                </a14:m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 بحيث يكون موازي لمسار حركة النقطة </a:t>
                </a:r>
                <a:r>
                  <a:rPr lang="en-US" sz="2400" spc="50" dirty="0">
                    <a:latin typeface="Cambria Math"/>
                    <a:ea typeface="Calibri"/>
                    <a:cs typeface="Sakkal Majalla"/>
                  </a:rPr>
                  <a:t>D </a:t>
                </a:r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ويمثل سرعة النقطة </a:t>
                </a:r>
                <a:r>
                  <a:rPr lang="en-US" sz="2400" spc="50" dirty="0">
                    <a:latin typeface="Cambria Math"/>
                    <a:ea typeface="Calibri"/>
                    <a:cs typeface="Sakkal Majalla"/>
                  </a:rPr>
                  <a:t>D</a:t>
                </a:r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. ينتج عن ذلك أن المتجهين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spc="50">
                            <a:latin typeface="Cambria Math"/>
                            <a:ea typeface="Calibri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50">
                            <a:latin typeface="Cambria Math"/>
                            <a:ea typeface="Calibri"/>
                            <a:cs typeface="Sakkal Majalla"/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sz="2400" spc="50" dirty="0">
                    <a:latin typeface="Cambria Math"/>
                    <a:ea typeface="Calibri"/>
                    <a:cs typeface="Sakkal Majalla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spc="50">
                            <a:latin typeface="Cambria Math"/>
                            <a:ea typeface="Calibri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50">
                            <a:latin typeface="Cambria Math"/>
                            <a:ea typeface="Calibri"/>
                            <a:cs typeface="Sakkal Majalla"/>
                          </a:rPr>
                          <m:t>ob</m:t>
                        </m:r>
                      </m:e>
                    </m:acc>
                  </m:oMath>
                </a14:m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 يتقاطعان عند النقطة </a:t>
                </a:r>
                <a:r>
                  <a:rPr lang="en-US" sz="2400" spc="50" dirty="0">
                    <a:latin typeface="Cambria Math"/>
                    <a:ea typeface="Calibri"/>
                    <a:cs typeface="Sakkal Majalla"/>
                  </a:rPr>
                  <a:t>(d</a:t>
                </a:r>
                <a:r>
                  <a:rPr lang="en-US" sz="2400" spc="50" dirty="0" smtClean="0">
                    <a:latin typeface="Cambria Math"/>
                    <a:ea typeface="Calibri"/>
                    <a:cs typeface="Sakkal Majalla"/>
                  </a:rPr>
                  <a:t>)</a:t>
                </a:r>
                <a:endParaRPr lang="en-US" sz="2400" spc="50" dirty="0">
                  <a:latin typeface="Cambria Math"/>
                  <a:ea typeface="Calibri"/>
                  <a:cs typeface="Sakkal Majalla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836712"/>
                <a:ext cx="7272808" cy="5739007"/>
              </a:xfrm>
              <a:prstGeom prst="rect">
                <a:avLst/>
              </a:prstGeom>
              <a:blipFill rotWithShape="1">
                <a:blip r:embed="rId2"/>
                <a:stretch>
                  <a:fillRect l="-2347" r="-754" b="-180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3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7606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الحـــــــــل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87624" y="807673"/>
                <a:ext cx="7704856" cy="5967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30000"/>
                  </a:lnSpc>
                  <a:buSzPts val="1800"/>
                  <a:buFont typeface="+mj-lt"/>
                  <a:buAutoNum type="arabicPeriod" startAt="6"/>
                </a:pPr>
                <a:r>
                  <a:rPr lang="ar-EG" sz="2400" spc="50" dirty="0">
                    <a:latin typeface="Cambria Math"/>
                    <a:ea typeface="Calibri"/>
                    <a:cs typeface="Sakkal Majalla"/>
                  </a:rPr>
                  <a:t>عن طريق القياس من مضلع السرعة نحصل على كلا مما يلي: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079500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pc="5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pc="5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spc="5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C</m:t>
                          </m:r>
                        </m:sub>
                      </m:sSub>
                      <m: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vector</m:t>
                      </m:r>
                      <m: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oc</m:t>
                      </m:r>
                      <m: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35</m:t>
                      </m:r>
                      <m: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mm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079500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pc="5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pc="5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spc="5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D</m:t>
                          </m:r>
                        </m:sub>
                      </m:sSub>
                      <m: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vector</m:t>
                      </m:r>
                      <m: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od</m:t>
                      </m:r>
                      <m: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21</m:t>
                      </m:r>
                      <m: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pc="5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mm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lvl="0" indent="-342900" algn="just">
                  <a:lnSpc>
                    <a:spcPct val="130000"/>
                  </a:lnSpc>
                  <a:buFont typeface="Wingdings"/>
                  <a:buChar char=""/>
                </a:pPr>
                <a:r>
                  <a:rPr lang="ar-EG" sz="2400" b="1" dirty="0">
                    <a:effectLst/>
                    <a:latin typeface="Cambria Math"/>
                    <a:ea typeface="Calibri"/>
                    <a:cs typeface="Sakkal Majalla"/>
                  </a:rPr>
                  <a:t>نسبة السرعة بين النقطة </a:t>
                </a:r>
                <a:r>
                  <a:rPr lang="en-US" sz="2000" b="1" dirty="0">
                    <a:effectLst/>
                    <a:latin typeface="Cambria Math"/>
                    <a:ea typeface="Calibri"/>
                    <a:cs typeface="Sakkal Majalla"/>
                  </a:rPr>
                  <a:t>C</a:t>
                </a:r>
                <a:r>
                  <a:rPr lang="en-US" sz="2000" b="1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b="1" dirty="0">
                    <a:effectLst/>
                    <a:latin typeface="Cambria Math"/>
                    <a:ea typeface="Calibri"/>
                    <a:cs typeface="Sakkal Majalla"/>
                  </a:rPr>
                  <a:t>والذراع </a:t>
                </a:r>
                <a:r>
                  <a:rPr lang="en-US" sz="2000" b="1" dirty="0">
                    <a:effectLst/>
                    <a:latin typeface="Cambria Math"/>
                    <a:ea typeface="Calibri"/>
                    <a:cs typeface="Sakkal Majalla"/>
                  </a:rPr>
                  <a:t>D</a:t>
                </a:r>
                <a:r>
                  <a:rPr lang="ar-EG" sz="2400" b="1" dirty="0">
                    <a:effectLst/>
                    <a:latin typeface="Cambria Math"/>
                    <a:ea typeface="Calibri"/>
                    <a:cs typeface="Sakkal Majalla"/>
                  </a:rPr>
                  <a:t>.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80962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∴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𝑉𝑒𝑙𝑜𝑐𝑖𝑡𝑦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𝑟𝑎𝑡𝑖𝑜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35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1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.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66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342900" lvl="0" indent="-342900" algn="just">
                  <a:lnSpc>
                    <a:spcPct val="130000"/>
                  </a:lnSpc>
                  <a:buFont typeface="Wingdings"/>
                  <a:buChar char=""/>
                </a:pPr>
                <a:r>
                  <a:rPr lang="ar-EG" sz="2400" b="1" dirty="0">
                    <a:effectLst/>
                    <a:latin typeface="Cambria Math"/>
                    <a:ea typeface="Calibri"/>
                    <a:cs typeface="Sakkal Majalla"/>
                  </a:rPr>
                  <a:t>تقدير كفاءة الآلة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07950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∵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𝜂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𝑊𝑜𝑟𝑘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𝑑𝑜𝑛𝑒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𝑜𝑛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𝑡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h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𝑒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𝑝𝑖𝑠𝑡𝑜𝑛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𝐶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(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𝑂𝑢𝑡𝑝𝑢𝑡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𝑊𝑜𝑟𝑘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𝑑𝑜𝑛𝑒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𝑏𝑦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𝑎𝑟𝑚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𝐷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 (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𝐼𝑛𝑝𝑢𝑡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863600" algn="just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∵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𝜂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2500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×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35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4000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×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107950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∴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𝜂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 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96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%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807673"/>
                <a:ext cx="7704856" cy="5967467"/>
              </a:xfrm>
              <a:prstGeom prst="rect">
                <a:avLst/>
              </a:prstGeom>
              <a:blipFill rotWithShape="1">
                <a:blip r:embed="rId2"/>
                <a:stretch>
                  <a:fillRect r="-110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0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24328" cy="720080"/>
          </a:xfrm>
        </p:spPr>
        <p:txBody>
          <a:bodyPr>
            <a:normAutofit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المركز </a:t>
            </a:r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اللحظي والفضائي 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1052736"/>
            <a:ext cx="770485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الشكل التالي يوضح كيفية تعيين كلا من المركز اللحظي والمركز الفضائي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فإذا كان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هناك جسم صلب  يتحرك حركة نسبية بالنسبة لجسم صلب آخر يفترض أنه ثابت في الفراغ كما يفترض أن كل جسم منهما يدور حول مركز لحظي عند لحظة معينة ، أي أن المركز اللحظي عبارة عن النقطة في الجسم التي يمكن إعتبارها ثابتة عند أي لحظة. والموقع للمركز اللحظي في الفراغ عندما يتحرك الجسم حركة محددة يطلق عليه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Space centrode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أما الموقع للمركز اللحظي بالنسبة للجسم نفسه يطلق عليه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Body centrod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e</a:t>
            </a:r>
            <a:r>
              <a:rPr lang="ar-EG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وهذين المركزين لهما مركز لحظي مشترك عند اي لحظة. لذا فإنه عندما يتحرك الجسم فإن موقع المركز اللحظي للجسم نفسه يتدحرج بدون إنزلاق على موضع المركز اللحظي للجسم في الفراغ.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6" t="12177" r="12750"/>
          <a:stretch/>
        </p:blipFill>
        <p:spPr bwMode="auto">
          <a:xfrm>
            <a:off x="2555776" y="3933056"/>
            <a:ext cx="3672408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35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24328" cy="720080"/>
          </a:xfrm>
        </p:spPr>
        <p:txBody>
          <a:bodyPr>
            <a:normAutofit/>
          </a:bodyPr>
          <a:lstStyle/>
          <a:p>
            <a:pPr marL="182880" algn="ctr"/>
            <a:r>
              <a:rPr lang="ar-EG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تقدير </a:t>
            </a:r>
            <a:r>
              <a:rPr lang="ar-EG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سرعة نقطة على جسم </a:t>
            </a:r>
            <a:r>
              <a:rPr lang="ar-EG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صلب</a:t>
            </a:r>
            <a:endParaRPr lang="ar-E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7573" y="1124744"/>
            <a:ext cx="4812371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>
              <a:lnSpc>
                <a:spcPct val="130000"/>
              </a:lnSpc>
            </a:pPr>
            <a:r>
              <a:rPr lang="ar-EG" sz="2800" dirty="0">
                <a:latin typeface="Cambria Math"/>
                <a:ea typeface="Calibri"/>
                <a:cs typeface="Sakkal Majalla"/>
              </a:rPr>
              <a:t>الشكل المقابل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يوضح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جسم صلب وبتحديد نقطتين على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الجسم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A and B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بحيث تكون سرعة النقطة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A</a:t>
            </a:r>
            <a:r>
              <a:rPr lang="en-US" sz="2400" dirty="0">
                <a:latin typeface="Sakkal Majalla"/>
                <a:ea typeface="Calibri"/>
                <a:cs typeface="Arial"/>
              </a:rPr>
              <a:t>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هي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V</a:t>
            </a:r>
            <a:r>
              <a:rPr lang="en-US" sz="2400" baseline="-25000" dirty="0">
                <a:latin typeface="Cambria Math"/>
                <a:ea typeface="Calibri"/>
                <a:cs typeface="Sakkal Majalla"/>
              </a:rPr>
              <a:t>A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التي تصنع زاوية </a:t>
            </a:r>
            <a:r>
              <a:rPr lang="en-US" sz="2800" dirty="0">
                <a:latin typeface="Cambria Math"/>
                <a:ea typeface="Calibri"/>
                <a:cs typeface="Sakkal Majalla"/>
                <a:sym typeface="Symbol"/>
              </a:rPr>
              <a:t>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مع المحور الأفقي وسرعة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النقطة</a:t>
            </a:r>
            <a:r>
              <a:rPr lang="en-US" sz="2800" dirty="0" smtClean="0">
                <a:latin typeface="Cambria Math"/>
                <a:ea typeface="Calibri"/>
                <a:cs typeface="Sakkal Majalla"/>
              </a:rPr>
              <a:t>B</a:t>
            </a:r>
            <a:r>
              <a:rPr lang="en-US" sz="2800" dirty="0" smtClean="0">
                <a:latin typeface="Sakkal Majalla"/>
                <a:ea typeface="Calibri"/>
                <a:cs typeface="Arial"/>
              </a:rPr>
              <a:t> </a:t>
            </a:r>
            <a:r>
              <a:rPr lang="ar-EG" sz="2800" dirty="0" smtClean="0">
                <a:latin typeface="Sakkal Majalla"/>
                <a:ea typeface="Calibri"/>
                <a:cs typeface="Arial"/>
              </a:rPr>
              <a:t> هي </a:t>
            </a:r>
            <a:r>
              <a:rPr lang="en-US" sz="2400" dirty="0" smtClean="0">
                <a:latin typeface="Cambria Math"/>
                <a:ea typeface="Calibri"/>
                <a:cs typeface="Sakkal Majalla"/>
              </a:rPr>
              <a:t>V</a:t>
            </a:r>
            <a:r>
              <a:rPr lang="en-US" sz="2400" baseline="-25000" dirty="0" smtClean="0">
                <a:latin typeface="Cambria Math"/>
                <a:ea typeface="Calibri"/>
                <a:cs typeface="Sakkal Majalla"/>
              </a:rPr>
              <a:t>B</a:t>
            </a:r>
            <a:r>
              <a:rPr lang="ar-EG" sz="2400" baseline="-25000" dirty="0" smtClean="0">
                <a:latin typeface="Cambria Math"/>
                <a:ea typeface="Calibri"/>
                <a:cs typeface="Sakkal Majalla"/>
              </a:rPr>
              <a:t> 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والتي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تصنع زاوية </a:t>
            </a:r>
            <a:r>
              <a:rPr lang="en-US" sz="2800" dirty="0">
                <a:latin typeface="Cambria Math"/>
                <a:ea typeface="Calibri"/>
                <a:cs typeface="Sakkal Majalla"/>
                <a:sym typeface="Symbol"/>
              </a:rPr>
              <a:t>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مع المحور الراسي. فإذا كانت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السرعة</a:t>
            </a:r>
            <a:r>
              <a:rPr lang="en-US" sz="2400" dirty="0" smtClean="0">
                <a:latin typeface="Cambria Math"/>
                <a:ea typeface="Calibri"/>
                <a:cs typeface="Sakkal Majalla"/>
              </a:rPr>
              <a:t>V</a:t>
            </a:r>
            <a:r>
              <a:rPr lang="en-US" sz="2400" baseline="-25000" dirty="0" smtClean="0">
                <a:latin typeface="Cambria Math"/>
                <a:ea typeface="Calibri"/>
                <a:cs typeface="Sakkal Majalla"/>
              </a:rPr>
              <a:t>A</a:t>
            </a:r>
            <a:r>
              <a:rPr lang="en-US" sz="2400" dirty="0" smtClean="0">
                <a:latin typeface="Sakkal Majalla"/>
                <a:ea typeface="Calibri"/>
                <a:cs typeface="Arial"/>
              </a:rPr>
              <a:t> </a:t>
            </a:r>
            <a:r>
              <a:rPr lang="ar-EG" sz="2400" dirty="0" smtClean="0">
                <a:latin typeface="Sakkal Majalla"/>
                <a:ea typeface="Calibri"/>
                <a:cs typeface="Arial"/>
              </a:rPr>
              <a:t>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معلومة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المقدار والإتجاه بينما السرعة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V</a:t>
            </a:r>
            <a:r>
              <a:rPr lang="en-US" sz="2400" baseline="-25000" dirty="0">
                <a:latin typeface="Cambria Math"/>
                <a:ea typeface="Calibri"/>
                <a:cs typeface="Sakkal Majalla"/>
              </a:rPr>
              <a:t>B</a:t>
            </a:r>
            <a:r>
              <a:rPr lang="en-US" sz="2400" dirty="0">
                <a:latin typeface="Sakkal Majalla"/>
                <a:ea typeface="Calibri"/>
                <a:cs typeface="Arial"/>
              </a:rPr>
              <a:t> </a:t>
            </a:r>
            <a:r>
              <a:rPr lang="ar-EG" sz="2400" dirty="0" smtClean="0">
                <a:latin typeface="Sakkal Majalla"/>
                <a:ea typeface="Calibri"/>
                <a:cs typeface="Arial"/>
              </a:rPr>
              <a:t>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معلومة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الإتجاه فقط ، فإن مقدار السرعة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V</a:t>
            </a:r>
            <a:r>
              <a:rPr lang="en-US" sz="2400" baseline="-25000" dirty="0">
                <a:latin typeface="Cambria Math"/>
                <a:ea typeface="Calibri"/>
                <a:cs typeface="Sakkal Majalla"/>
              </a:rPr>
              <a:t>B</a:t>
            </a:r>
            <a:r>
              <a:rPr lang="en-US" sz="2400" dirty="0">
                <a:latin typeface="Sakkal Majalla"/>
                <a:ea typeface="Calibri"/>
                <a:cs typeface="Arial"/>
              </a:rPr>
              <a:t> </a:t>
            </a:r>
            <a:r>
              <a:rPr lang="ar-EG" sz="2400" dirty="0" smtClean="0">
                <a:latin typeface="Sakkal Majalla"/>
                <a:ea typeface="Calibri"/>
                <a:cs typeface="Arial"/>
              </a:rPr>
              <a:t>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يمكن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تقديرها عن طريق المركز اللحظي من خلال الخطوات التالية: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" t="7732" r="2954"/>
          <a:stretch/>
        </p:blipFill>
        <p:spPr bwMode="auto">
          <a:xfrm>
            <a:off x="1043608" y="2065611"/>
            <a:ext cx="2783965" cy="264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0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24328" cy="720080"/>
          </a:xfrm>
        </p:spPr>
        <p:txBody>
          <a:bodyPr>
            <a:normAutofit/>
          </a:bodyPr>
          <a:lstStyle/>
          <a:p>
            <a:pPr marL="182880" algn="ctr"/>
            <a:r>
              <a:rPr lang="ar-EG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تقدير </a:t>
            </a:r>
            <a:r>
              <a:rPr lang="ar-EG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سرعة نقطة على جسم </a:t>
            </a:r>
            <a:r>
              <a:rPr lang="ar-EG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صلب</a:t>
            </a:r>
            <a:endParaRPr lang="ar-E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31640" y="1052736"/>
                <a:ext cx="7632848" cy="5517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رسم كلا من الخطين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AI and BI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يكونا متعامدين على إتجاه كلا من السرعتين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VA and VB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على الترتيب. </a:t>
                </a:r>
              </a:p>
              <a:p>
                <a:pPr marL="457200" indent="-457200"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تحليل السرعتين على طول الخط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كما يلي:</a:t>
                </a:r>
              </a:p>
              <a:p>
                <a:pPr marL="8636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∵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𝐴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𝛼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=</m:t>
                          </m:r>
                        </m:e>
                      </m:func>
                      <m:sSub>
                        <m:sSubPr>
                          <m:ctrlP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𝐵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8636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∴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effectLst/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effectLst/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effectLst/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effectLst/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 …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Sakkal Majalla"/>
                        </a:rPr>
                        <m:t>(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Sakkal Majalla"/>
                        </a:rPr>
                        <m:t>𝑖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Sakkal Majalla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57200" indent="-457200"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تطبيق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نظرية لامي على المثلث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ABI </a:t>
                </a: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نحصل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على: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8636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∵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  <m:t>𝐴𝐼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  <m:t>𝐵𝐼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000" i="1" dirty="0">
                  <a:latin typeface="Cambria Math"/>
                  <a:ea typeface="Calibri"/>
                  <a:cs typeface="Sakkal Majalla"/>
                </a:endParaRPr>
              </a:p>
              <a:p>
                <a:pPr marL="8636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∴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  <m:t>𝐴𝐼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  <m:t>𝐵𝐼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libri"/>
                                          <a:cs typeface="Sakkal Majalla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    …(</m:t>
                      </m:r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𝑖𝑖</m:t>
                      </m:r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/>
                  <a:ea typeface="Calibri"/>
                  <a:cs typeface="Sakkal Majalla"/>
                </a:endParaRPr>
              </a:p>
              <a:p>
                <a:pPr marL="457200" lvl="0" indent="-457200">
                  <a:buSzPts val="1800"/>
                  <a:buFont typeface="Wingdings" panose="05000000000000000000" pitchFamily="2" charset="2"/>
                  <a:buChar char="§"/>
                </a:pP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المعادلتين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(i) and (ii)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نحصل على: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8636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  <m:t>𝐴𝐼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  <m:t>𝐵𝐼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   </m:t>
                      </m:r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𝑜𝑟</m:t>
                      </m:r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 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  <m:t>𝐴𝐼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Sakkal Majalla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  <a:ea typeface="Calibri"/>
                              <a:cs typeface="Sakkal Majalla"/>
                            </a:rPr>
                            <m:t>𝐵𝐼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𝜔</m:t>
                      </m:r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  …(</m:t>
                      </m:r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𝑖𝑖𝑖</m:t>
                      </m:r>
                      <m:r>
                        <a:rPr lang="en-US" sz="2000" i="1">
                          <a:latin typeface="Cambria Math"/>
                          <a:ea typeface="Calibri"/>
                          <a:cs typeface="Sakkal Majalla"/>
                        </a:rPr>
                        <m:t>)</m:t>
                      </m:r>
                    </m:oMath>
                  </m:oMathPara>
                </a14:m>
                <a:endParaRPr lang="ar-EG" sz="28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052736"/>
                <a:ext cx="7632848" cy="5517151"/>
              </a:xfrm>
              <a:prstGeom prst="rect">
                <a:avLst/>
              </a:prstGeom>
              <a:blipFill rotWithShape="1">
                <a:blip r:embed="rId2"/>
                <a:stretch>
                  <a:fillRect t="-1768" r="-55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7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015" y="260648"/>
            <a:ext cx="7124328" cy="72008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عدد المراكز اللحظية في الآليات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1640" y="1052736"/>
                <a:ext cx="7272808" cy="5502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إن عدد المراكز اللحظية لأي سلسلة حركية مقيدة (آلية) تساوي عدد التباديل أو </a:t>
                </a:r>
                <a:r>
                  <a:rPr lang="ar-EG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التوافيق الممكنة </a:t>
                </a: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لأي وصلتين في الآلية ، أي أن عدد المراكز اللحظية يساوي عدد المزدوجات للوصلات التي عادة تأخذ إثنين في نفس الوقت (حيث أن المزدوجة تتكون من وصلتين). ويعبر عن عدد المراكز اللحظية رياضيا كما يلي: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l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𝑁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𝑛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𝑛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−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1" algn="just">
                  <a:lnSpc>
                    <a:spcPct val="130000"/>
                  </a:lnSpc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حيث: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	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N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= عدد المراكز الحظية في الآلية.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	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n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= عدد الوصلات أو الأعضاء في الآلية.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052736"/>
                <a:ext cx="7272808" cy="5502212"/>
              </a:xfrm>
              <a:prstGeom prst="rect">
                <a:avLst/>
              </a:prstGeom>
              <a:blipFill rotWithShape="1">
                <a:blip r:embed="rId2"/>
                <a:stretch>
                  <a:fillRect l="-2766" r="-1760" b="-210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3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864096"/>
          </a:xfrm>
        </p:spPr>
        <p:txBody>
          <a:bodyPr>
            <a:normAutofit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المراكز </a:t>
            </a:r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اللحظية في الآليات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1196752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800"/>
            </a:pPr>
            <a:r>
              <a:rPr lang="ar-EG" sz="2800" b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المراكز  اللحظية </a:t>
            </a:r>
            <a:r>
              <a:rPr lang="ar-EG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الثابتة 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Fixed Instantaneous Centers</a:t>
            </a:r>
          </a:p>
          <a:p>
            <a:pPr lvl="0" algn="just">
              <a:lnSpc>
                <a:spcPct val="150000"/>
              </a:lnSpc>
              <a:buSzPts val="1800"/>
            </a:pP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هي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المراكز التي تظل ثابتة في أماكنها أو مواضعها مهما حدث أي تغير في شكل الآلية.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  <a:p>
            <a:pPr lvl="0" algn="just">
              <a:lnSpc>
                <a:spcPct val="150000"/>
              </a:lnSpc>
              <a:buSzPts val="1800"/>
            </a:pPr>
            <a:r>
              <a:rPr lang="ar-EG" sz="2800" b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المراكز اللحظية </a:t>
            </a:r>
            <a:r>
              <a:rPr lang="ar-EG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المستديمة 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Permanent Instantaneous </a:t>
            </a:r>
            <a:r>
              <a:rPr lang="en-US" sz="2400" b="1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Centers</a:t>
            </a:r>
            <a:endParaRPr lang="en-US" i="1" dirty="0" smtClean="0"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  <a:p>
            <a:pPr lvl="0" algn="just">
              <a:lnSpc>
                <a:spcPct val="150000"/>
              </a:lnSpc>
              <a:buSzPts val="1800"/>
            </a:pPr>
            <a:r>
              <a:rPr lang="ar-EG" sz="2800" spc="-4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هي </a:t>
            </a:r>
            <a:r>
              <a:rPr lang="ar-EG" sz="2800" spc="-4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المراكز التي تتحرك عندما تتحرك الآلية لكن تظل نقاط الإتصال او المفاصل لها ثابتة.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  <a:p>
            <a:pPr lvl="0" algn="just">
              <a:lnSpc>
                <a:spcPct val="150000"/>
              </a:lnSpc>
              <a:buSzPts val="1800"/>
            </a:pPr>
            <a:r>
              <a:rPr lang="ar-EG" sz="2800" b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المراكز الغير ثابتة والغير مستديمة </a:t>
            </a:r>
            <a:r>
              <a:rPr lang="en-US" sz="2200" b="1" i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Neither Fixed Nor Permanent </a:t>
            </a:r>
          </a:p>
          <a:p>
            <a:pPr lvl="0" algn="just">
              <a:lnSpc>
                <a:spcPct val="150000"/>
              </a:lnSpc>
              <a:buSzPts val="1800"/>
            </a:pP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هي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المراكز التي يتغير موضعها بتغير شكل الآلية.</a:t>
            </a:r>
            <a:endParaRPr lang="en-US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3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124328" cy="720080"/>
          </a:xfrm>
        </p:spPr>
        <p:txBody>
          <a:bodyPr>
            <a:normAutofit/>
          </a:bodyPr>
          <a:lstStyle/>
          <a:p>
            <a:pPr marL="182880" algn="ctr"/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المراكز اللحظية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للآلية </a:t>
            </a:r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رباعية الأضلاع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012778"/>
            <a:ext cx="769158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ar-EG" sz="2800" dirty="0">
                <a:latin typeface="Cambria Math"/>
                <a:ea typeface="Calibri"/>
                <a:cs typeface="Sakkal Majalla"/>
              </a:rPr>
              <a:t>الشكل التالي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يوضح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آلية رباعية الأضلاع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ABCD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، وحيث أن عدد الوصلات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n = 4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وطبقا لمعادلة تقدير عدد المراكز اللحظية فإن عدد المراكز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اللحظية  </a:t>
            </a:r>
            <a:r>
              <a:rPr lang="en-US" sz="2400" dirty="0">
                <a:latin typeface="Cambria Math"/>
                <a:ea typeface="Calibri"/>
                <a:cs typeface="Sakkal Majalla"/>
              </a:rPr>
              <a:t>N = 6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وتصنف المراكز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كما 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يلي: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ar-EG" sz="2800" dirty="0">
                <a:latin typeface="Cambria Math"/>
                <a:ea typeface="Calibri"/>
                <a:cs typeface="Sakkal Majalla"/>
              </a:rPr>
              <a:t>المركزين 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(I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12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 and 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14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)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ثابتة 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ar-EG" sz="2800" dirty="0">
                <a:latin typeface="Cambria Math"/>
                <a:ea typeface="Calibri"/>
                <a:cs typeface="Sakkal Majalla"/>
              </a:rPr>
              <a:t>المركزين 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(I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23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 and 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34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)</a:t>
            </a:r>
            <a:r>
              <a:rPr lang="ar-EG" sz="2800" dirty="0">
                <a:latin typeface="Cambria Math"/>
                <a:ea typeface="Calibri"/>
                <a:cs typeface="Sakkal Majalla"/>
              </a:rPr>
              <a:t> </a:t>
            </a:r>
            <a:r>
              <a:rPr lang="ar-EG" sz="2800" dirty="0" smtClean="0">
                <a:latin typeface="Cambria Math"/>
                <a:ea typeface="Calibri"/>
                <a:cs typeface="Sakkal Majalla"/>
              </a:rPr>
              <a:t>مستديمة 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ar-EG" sz="2800" dirty="0">
                <a:latin typeface="Cambria Math"/>
                <a:ea typeface="Calibri"/>
                <a:cs typeface="Sakkal Majalla"/>
              </a:rPr>
              <a:t>المركزين 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(I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13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 and I</a:t>
            </a:r>
            <a:r>
              <a:rPr lang="en-US" sz="2800" baseline="-25000" dirty="0">
                <a:latin typeface="Cambria Math"/>
                <a:ea typeface="Calibri"/>
                <a:cs typeface="Sakkal Majalla"/>
              </a:rPr>
              <a:t>24</a:t>
            </a:r>
            <a:r>
              <a:rPr lang="en-US" sz="2800" dirty="0">
                <a:latin typeface="Cambria Math"/>
                <a:ea typeface="Calibri"/>
                <a:cs typeface="Sakkal Majalla"/>
              </a:rPr>
              <a:t>)</a:t>
            </a:r>
            <a:r>
              <a:rPr lang="en-US" sz="2800" dirty="0">
                <a:latin typeface="Sakkal Majalla"/>
                <a:ea typeface="Calibri"/>
                <a:cs typeface="Arial"/>
              </a:rPr>
              <a:t> </a:t>
            </a:r>
            <a:endParaRPr lang="ar-EG" sz="2800" dirty="0" smtClean="0">
              <a:latin typeface="Sakkal Majalla"/>
              <a:ea typeface="Calibri"/>
              <a:cs typeface="Arial"/>
            </a:endParaRPr>
          </a:p>
          <a:p>
            <a:pPr lvl="1" algn="just">
              <a:lnSpc>
                <a:spcPct val="150000"/>
              </a:lnSpc>
              <a:tabLst>
                <a:tab pos="1371600" algn="l"/>
              </a:tabLst>
            </a:pPr>
            <a:r>
              <a:rPr lang="ar-EG" sz="2800" dirty="0" smtClean="0">
                <a:latin typeface="Sakkal Majalla"/>
                <a:ea typeface="Calibri"/>
                <a:cs typeface="Arial"/>
              </a:rPr>
              <a:t>غير </a:t>
            </a:r>
            <a:r>
              <a:rPr lang="ar-EG" sz="2800" dirty="0">
                <a:latin typeface="Sakkal Majalla"/>
                <a:ea typeface="Calibri"/>
                <a:cs typeface="Arial"/>
              </a:rPr>
              <a:t>ثابتة وغير مستديمة.</a:t>
            </a:r>
            <a:r>
              <a:rPr lang="ar-EG" dirty="0">
                <a:latin typeface="Calibri"/>
                <a:ea typeface="Calibri"/>
                <a:cs typeface="Arial"/>
              </a:rPr>
              <a:t> 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4" t="11197" r="2518" b="3480"/>
          <a:stretch/>
        </p:blipFill>
        <p:spPr bwMode="auto">
          <a:xfrm>
            <a:off x="1187624" y="2276872"/>
            <a:ext cx="3528392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17385</TotalTime>
  <Words>3590</Words>
  <Application>Microsoft Office PowerPoint</Application>
  <PresentationFormat>On-screen Show (4:3)</PresentationFormat>
  <Paragraphs>235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Solstice</vt:lpstr>
      <vt:lpstr>المحاضـــــــــــــــــــــــــــرة الخامسة</vt:lpstr>
      <vt:lpstr>أولا: طريقة المركز اللحظي الحركة اللحظية للوصلة</vt:lpstr>
      <vt:lpstr>تعيين المركز اللحظي لوصلة صلبة</vt:lpstr>
      <vt:lpstr>المركز اللحظي والفضائي </vt:lpstr>
      <vt:lpstr>تقدير سرعة نقطة على جسم صلب</vt:lpstr>
      <vt:lpstr>خطوات تقدير سرعة نقطة على جسم صلب</vt:lpstr>
      <vt:lpstr>عدد المراكز اللحظية في الآليات</vt:lpstr>
      <vt:lpstr>أنواع المراكز اللحظية في الآليات</vt:lpstr>
      <vt:lpstr>المراكز اللحظية للآلية رباعية الأضلاع</vt:lpstr>
      <vt:lpstr>موضع ونوع المراكز اللحظية لبعض الآليات البسيطة</vt:lpstr>
      <vt:lpstr>نظرية Aronhold Kennedy’s</vt:lpstr>
      <vt:lpstr>خطوات تقدير مواقع المراكز اللحظية في الآلية رباعية الأضلاع</vt:lpstr>
      <vt:lpstr>خطوات تقدير مواقع المراكز اللحظية</vt:lpstr>
      <vt:lpstr>خطوات تقدير مواقع المراكز اللحظية</vt:lpstr>
      <vt:lpstr>تمرين محلول (1)</vt:lpstr>
      <vt:lpstr>الحــــــــــل</vt:lpstr>
      <vt:lpstr>تابع الحــــل</vt:lpstr>
      <vt:lpstr>تابع الحـــــل</vt:lpstr>
      <vt:lpstr>تابع الحـــــل</vt:lpstr>
      <vt:lpstr>تابع الحــــل</vt:lpstr>
      <vt:lpstr>طريقة السرعة النسبية السرعة النسبية لجسمين يتحركان في خطوط متوازية</vt:lpstr>
      <vt:lpstr>طريقة السرعة النسبية السرعة النسبية لجسمين يتحركان في خطوط مائلة</vt:lpstr>
      <vt:lpstr>الحركة لوصلة صلبة</vt:lpstr>
      <vt:lpstr>تقدير السرعة لنقطة على جسم صلب</vt:lpstr>
      <vt:lpstr>خطوات رسم مضلع السرعات</vt:lpstr>
      <vt:lpstr>تقدير سرعة آلية المرفق والمنزلق</vt:lpstr>
      <vt:lpstr>خطوات رسم مضلع السرعات</vt:lpstr>
      <vt:lpstr>خطوات رسم مضلع السرعات</vt:lpstr>
      <vt:lpstr>سرعة الحك في البنز أو المفصل</vt:lpstr>
      <vt:lpstr>القوى المؤثرة على الآلية الرباعية</vt:lpstr>
      <vt:lpstr>القوى المؤثرة على الآلية الرباعية</vt:lpstr>
      <vt:lpstr>العائد الميكانيكي</vt:lpstr>
      <vt:lpstr>العائد الميكانيكي</vt:lpstr>
      <vt:lpstr>تمرين محلول (2)</vt:lpstr>
      <vt:lpstr>الحـــــــــل</vt:lpstr>
      <vt:lpstr>تابع الحـــــــــل</vt:lpstr>
      <vt:lpstr>تابع الحـــــــــل</vt:lpstr>
      <vt:lpstr>تابع الحـــــــــل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الاحتكاك FIRECTION</dc:title>
  <dc:creator>tasneem</dc:creator>
  <cp:lastModifiedBy>MAKKA</cp:lastModifiedBy>
  <cp:revision>358</cp:revision>
  <cp:lastPrinted>2019-07-07T03:01:33Z</cp:lastPrinted>
  <dcterms:created xsi:type="dcterms:W3CDTF">2018-11-14T20:09:54Z</dcterms:created>
  <dcterms:modified xsi:type="dcterms:W3CDTF">2020-08-17T18:26:02Z</dcterms:modified>
</cp:coreProperties>
</file>